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441" r:id="rId2"/>
    <p:sldId id="442" r:id="rId3"/>
    <p:sldId id="444" r:id="rId4"/>
    <p:sldId id="445" r:id="rId5"/>
    <p:sldId id="446" r:id="rId6"/>
    <p:sldId id="447" r:id="rId7"/>
    <p:sldId id="448" r:id="rId8"/>
    <p:sldId id="457" r:id="rId9"/>
    <p:sldId id="449" r:id="rId10"/>
    <p:sldId id="450" r:id="rId11"/>
    <p:sldId id="451" r:id="rId12"/>
    <p:sldId id="456" r:id="rId13"/>
    <p:sldId id="458" r:id="rId14"/>
    <p:sldId id="452" r:id="rId15"/>
    <p:sldId id="453" r:id="rId16"/>
    <p:sldId id="454" r:id="rId17"/>
    <p:sldId id="455" r:id="rId18"/>
    <p:sldId id="443" r:id="rId19"/>
  </p:sldIdLst>
  <p:sldSz cx="9144000" cy="5143500" type="screen16x9"/>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FC6DE"/>
    <a:srgbClr val="B71C2B"/>
    <a:srgbClr val="333333"/>
    <a:srgbClr val="3B424B"/>
    <a:srgbClr val="586371"/>
    <a:srgbClr val="40595D"/>
    <a:srgbClr val="708593"/>
    <a:srgbClr val="70A9B5"/>
    <a:srgbClr val="9CCBBB"/>
    <a:srgbClr val="5A89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60" autoAdjust="0"/>
    <p:restoredTop sz="82349" autoAdjust="0"/>
  </p:normalViewPr>
  <p:slideViewPr>
    <p:cSldViewPr>
      <p:cViewPr>
        <p:scale>
          <a:sx n="144" d="100"/>
          <a:sy n="144" d="100"/>
        </p:scale>
        <p:origin x="928" y="2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6" d="100"/>
          <a:sy n="86" d="100"/>
        </p:scale>
        <p:origin x="-3810"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353A075-29DF-4CAE-8BA7-CDA0ED456C88}" type="datetimeFigureOut">
              <a:rPr lang="zh-CN" altLang="en-US" smtClean="0"/>
              <a:t>2019/7/21</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3924EE-29F1-4E68-A53A-86CBCBDF827A}" type="slidenum">
              <a:rPr lang="zh-CN" altLang="en-US" smtClean="0"/>
              <a:t>‹#›</a:t>
            </a:fld>
            <a:endParaRPr lang="zh-CN" altLang="en-US"/>
          </a:p>
        </p:txBody>
      </p:sp>
    </p:spTree>
    <p:extLst>
      <p:ext uri="{BB962C8B-B14F-4D97-AF65-F5344CB8AC3E}">
        <p14:creationId xmlns:p14="http://schemas.microsoft.com/office/powerpoint/2010/main" val="221384430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tiff>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B73EA-EE91-4E33-A9C1-8BF5DD7139A2}" type="datetimeFigureOut">
              <a:rPr lang="zh-CN" altLang="en-US" smtClean="0"/>
              <a:t>2019/7/21</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92B679-AE23-4750-8FB0-6513430B8953}" type="slidenum">
              <a:rPr lang="zh-CN" altLang="en-US" smtClean="0"/>
              <a:t>‹#›</a:t>
            </a:fld>
            <a:endParaRPr lang="zh-CN" altLang="en-US"/>
          </a:p>
        </p:txBody>
      </p:sp>
    </p:spTree>
    <p:extLst>
      <p:ext uri="{BB962C8B-B14F-4D97-AF65-F5344CB8AC3E}">
        <p14:creationId xmlns:p14="http://schemas.microsoft.com/office/powerpoint/2010/main" val="129930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My topic to present today is whether BTS is really more popular in America than in Korea.</a:t>
            </a:r>
            <a:endParaRPr lang="ko-KR" alt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And I'm going to analyze how recognition</a:t>
            </a:r>
            <a:r>
              <a:rPr lang="en-US" sz="1200" b="0" i="0" u="none" strike="noStrike" kern="1200" baseline="0">
                <a:solidFill>
                  <a:schemeClr val="tx1"/>
                </a:solidFill>
                <a:effectLst/>
                <a:latin typeface="+mn-lt"/>
                <a:ea typeface="+mn-ea"/>
                <a:cs typeface="+mn-cs"/>
              </a:rPr>
              <a:t> </a:t>
            </a:r>
            <a:r>
              <a:rPr lang="en-US" sz="1200" b="0" i="0" u="none" strike="noStrike" kern="1200">
                <a:solidFill>
                  <a:schemeClr val="tx1"/>
                </a:solidFill>
                <a:effectLst/>
                <a:latin typeface="+mn-lt"/>
                <a:ea typeface="+mn-ea"/>
                <a:cs typeface="+mn-cs"/>
              </a:rPr>
              <a:t>in Korea and the United States has affected each other.</a:t>
            </a:r>
            <a:endParaRPr lang="zh-CN" altLang="en-US"/>
          </a:p>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a:t>
            </a:fld>
            <a:endParaRPr lang="zh-CN" altLang="en-US"/>
          </a:p>
        </p:txBody>
      </p:sp>
    </p:spTree>
    <p:extLst>
      <p:ext uri="{BB962C8B-B14F-4D97-AF65-F5344CB8AC3E}">
        <p14:creationId xmlns:p14="http://schemas.microsoft.com/office/powerpoint/2010/main" val="28408520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For example,</a:t>
            </a:r>
            <a:r>
              <a:rPr lang="ko-KR" altLang="en-US" sz="1200" b="0" i="0" u="none" strike="noStrike" kern="1200">
                <a:solidFill>
                  <a:schemeClr val="tx1"/>
                </a:solidFill>
                <a:effectLst/>
                <a:latin typeface="+mn-lt"/>
                <a:ea typeface="+mn-ea"/>
                <a:cs typeface="+mn-cs"/>
              </a:rPr>
              <a:t> </a:t>
            </a:r>
            <a:r>
              <a:rPr lang="en-US" altLang="ko-KR" sz="1200" b="0" i="0" u="none" strike="noStrike" kern="1200">
                <a:solidFill>
                  <a:schemeClr val="tx1"/>
                </a:solidFill>
                <a:effectLst/>
                <a:latin typeface="+mn-lt"/>
                <a:ea typeface="+mn-ea"/>
                <a:cs typeface="+mn-cs"/>
              </a:rPr>
              <a:t>L</a:t>
            </a:r>
            <a:r>
              <a:rPr lang="en-US" sz="1200" b="0" i="0" u="none" strike="noStrike" kern="1200">
                <a:solidFill>
                  <a:schemeClr val="tx1"/>
                </a:solidFill>
                <a:effectLst/>
                <a:latin typeface="+mn-lt"/>
                <a:ea typeface="+mn-ea"/>
                <a:cs typeface="+mn-cs"/>
              </a:rPr>
              <a:t>ook at the chart of a girl group called Twice, you'll see that most of the albums are No. 1 as soon as they're released.</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10</a:t>
            </a:fld>
            <a:endParaRPr lang="zh-CN" altLang="en-US"/>
          </a:p>
        </p:txBody>
      </p:sp>
    </p:spTree>
    <p:extLst>
      <p:ext uri="{BB962C8B-B14F-4D97-AF65-F5344CB8AC3E}">
        <p14:creationId xmlns:p14="http://schemas.microsoft.com/office/powerpoint/2010/main" val="16331287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The second hypothesis is that there is a connection between album rankings and artist rankings, which eventually affects recognition.</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11</a:t>
            </a:fld>
            <a:endParaRPr lang="zh-CN" altLang="en-US"/>
          </a:p>
        </p:txBody>
      </p:sp>
    </p:spTree>
    <p:extLst>
      <p:ext uri="{BB962C8B-B14F-4D97-AF65-F5344CB8AC3E}">
        <p14:creationId xmlns:p14="http://schemas.microsoft.com/office/powerpoint/2010/main" val="20808574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Since the first quarter of 2018, the rank of artists has risen dramatically.</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12</a:t>
            </a:fld>
            <a:endParaRPr lang="zh-CN" altLang="en-US"/>
          </a:p>
        </p:txBody>
      </p:sp>
    </p:spTree>
    <p:extLst>
      <p:ext uri="{BB962C8B-B14F-4D97-AF65-F5344CB8AC3E}">
        <p14:creationId xmlns:p14="http://schemas.microsoft.com/office/powerpoint/2010/main" val="2833214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Whenever the album topped the charts, the artist also reached the top.</a:t>
            </a:r>
          </a:p>
          <a:p>
            <a:r>
              <a:rPr lang="en-US" sz="1200" b="0" i="0" u="none" strike="noStrike" kern="1200">
                <a:solidFill>
                  <a:schemeClr val="tx1"/>
                </a:solidFill>
                <a:effectLst/>
                <a:latin typeface="+mn-lt"/>
                <a:ea typeface="+mn-ea"/>
                <a:cs typeface="+mn-cs"/>
              </a:rPr>
              <a:t>And all albums released since the first quarter of 2018 when the artist's popularity rose to the top of the charts.</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13</a:t>
            </a:fld>
            <a:endParaRPr lang="zh-CN" altLang="en-US"/>
          </a:p>
        </p:txBody>
      </p:sp>
    </p:spTree>
    <p:extLst>
      <p:ext uri="{BB962C8B-B14F-4D97-AF65-F5344CB8AC3E}">
        <p14:creationId xmlns:p14="http://schemas.microsoft.com/office/powerpoint/2010/main" val="38741938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Here's an interesting fact</a:t>
            </a:r>
            <a:r>
              <a:rPr lang="en-US" altLang="ko-KR" sz="1200" b="0" i="0" u="none" strike="noStrike" kern="1200">
                <a:solidFill>
                  <a:schemeClr val="tx1"/>
                </a:solidFill>
                <a:effectLst/>
                <a:latin typeface="+mn-lt"/>
                <a:ea typeface="+mn-ea"/>
                <a:cs typeface="+mn-cs"/>
              </a:rPr>
              <a:t>.</a:t>
            </a:r>
          </a:p>
          <a:p>
            <a:r>
              <a:rPr lang="en-US" sz="1200" b="0" i="0" u="none" strike="noStrike" kern="1200">
                <a:solidFill>
                  <a:schemeClr val="tx1"/>
                </a:solidFill>
                <a:effectLst/>
                <a:latin typeface="+mn-lt"/>
                <a:ea typeface="+mn-ea"/>
                <a:cs typeface="+mn-cs"/>
              </a:rPr>
              <a:t>When a new album is released, the ranking of the previous album will be raised as well.</a:t>
            </a:r>
            <a:endParaRPr lang="en-US"/>
          </a:p>
          <a:p>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14</a:t>
            </a:fld>
            <a:endParaRPr lang="zh-CN" altLang="en-US"/>
          </a:p>
        </p:txBody>
      </p:sp>
    </p:spTree>
    <p:extLst>
      <p:ext uri="{BB962C8B-B14F-4D97-AF65-F5344CB8AC3E}">
        <p14:creationId xmlns:p14="http://schemas.microsoft.com/office/powerpoint/2010/main" val="17501809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We can see the same thing on the Melon chart.</a:t>
            </a:r>
          </a:p>
          <a:p>
            <a:r>
              <a:rPr lang="en-US" sz="1200" b="0" i="0" u="none" strike="noStrike" kern="1200">
                <a:solidFill>
                  <a:schemeClr val="tx1"/>
                </a:solidFill>
                <a:effectLst/>
                <a:latin typeface="+mn-lt"/>
                <a:ea typeface="+mn-ea"/>
                <a:cs typeface="+mn-cs"/>
              </a:rPr>
              <a:t>This means that the higher the artist's ranking, the more attention the old album gets when it comes to releasing a new album.</a:t>
            </a:r>
          </a:p>
          <a:p>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15</a:t>
            </a:fld>
            <a:endParaRPr lang="zh-CN" altLang="en-US"/>
          </a:p>
        </p:txBody>
      </p:sp>
    </p:spTree>
    <p:extLst>
      <p:ext uri="{BB962C8B-B14F-4D97-AF65-F5344CB8AC3E}">
        <p14:creationId xmlns:p14="http://schemas.microsoft.com/office/powerpoint/2010/main" val="39858366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This graph shows the relationship between album ranking and artist ranking. The higher the ranking of the album, the higher the artist's ranking of the artist.</a:t>
            </a:r>
            <a:endParaRPr lang="en-US"/>
          </a:p>
          <a:p>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16</a:t>
            </a:fld>
            <a:endParaRPr lang="zh-CN" altLang="en-US"/>
          </a:p>
        </p:txBody>
      </p:sp>
    </p:spTree>
    <p:extLst>
      <p:ext uri="{BB962C8B-B14F-4D97-AF65-F5344CB8AC3E}">
        <p14:creationId xmlns:p14="http://schemas.microsoft.com/office/powerpoint/2010/main" val="27079636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Fewer data and many logical breakthroughs have prevented proper hypothesis testing.</a:t>
            </a:r>
          </a:p>
          <a:p>
            <a:r>
              <a:rPr lang="en-US"/>
              <a:t>It seems hard to find the answer to the question of where BTS is more popular with ranking charts alone. In the future, we will collect unstructured data such as SNS and articles and conduct more objective analysis.</a:t>
            </a:r>
          </a:p>
          <a:p>
            <a:endParaRPr lang="en-US" sz="1200" b="0" i="0" u="none" strike="noStrike" kern="1200">
              <a:solidFill>
                <a:schemeClr val="tx1"/>
              </a:solidFill>
              <a:effectLst/>
              <a:latin typeface="+mn-lt"/>
              <a:ea typeface="+mn-ea"/>
              <a:cs typeface="+mn-cs"/>
            </a:endParaRPr>
          </a:p>
          <a:p>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17</a:t>
            </a:fld>
            <a:endParaRPr lang="zh-CN" altLang="en-US"/>
          </a:p>
        </p:txBody>
      </p:sp>
    </p:spTree>
    <p:extLst>
      <p:ext uri="{BB962C8B-B14F-4D97-AF65-F5344CB8AC3E}">
        <p14:creationId xmlns:p14="http://schemas.microsoft.com/office/powerpoint/2010/main" val="1951719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Thank you for listening.</a:t>
            </a:r>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18</a:t>
            </a:fld>
            <a:endParaRPr lang="zh-CN" altLang="en-US"/>
          </a:p>
        </p:txBody>
      </p:sp>
    </p:spTree>
    <p:extLst>
      <p:ext uri="{BB962C8B-B14F-4D97-AF65-F5344CB8AC3E}">
        <p14:creationId xmlns:p14="http://schemas.microsoft.com/office/powerpoint/2010/main" val="17505542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These are BTS.</a:t>
            </a:r>
          </a:p>
          <a:p>
            <a:r>
              <a:rPr lang="en-US" sz="1200" b="0" i="0" u="none" strike="noStrike" kern="1200">
                <a:solidFill>
                  <a:schemeClr val="tx1"/>
                </a:solidFill>
                <a:effectLst/>
                <a:latin typeface="+mn-lt"/>
                <a:ea typeface="+mn-ea"/>
                <a:cs typeface="+mn-cs"/>
              </a:rPr>
              <a:t>Some of you have heard of BTS, and some of you have heard of them at the very beginning.</a:t>
            </a:r>
            <a:br>
              <a:rPr lang="en-US"/>
            </a:br>
            <a:r>
              <a:rPr lang="en-US" sz="1200" b="0" i="0" u="none" strike="noStrike" kern="1200">
                <a:solidFill>
                  <a:schemeClr val="tx1"/>
                </a:solidFill>
                <a:effectLst/>
                <a:latin typeface="+mn-lt"/>
                <a:ea typeface="+mn-ea"/>
                <a:cs typeface="+mn-cs"/>
              </a:rPr>
              <a:t>I didn't have much interest in BTS</a:t>
            </a:r>
            <a:r>
              <a:rPr lang="en-US" sz="1200" b="0" i="0" u="none" strike="noStrike" kern="1200" baseline="0">
                <a:solidFill>
                  <a:schemeClr val="tx1"/>
                </a:solidFill>
                <a:effectLst/>
                <a:latin typeface="+mn-lt"/>
                <a:ea typeface="+mn-ea"/>
                <a:cs typeface="+mn-cs"/>
              </a:rPr>
              <a:t> </a:t>
            </a:r>
            <a:r>
              <a:rPr lang="en-US" sz="1200" b="0" i="0" u="none" strike="noStrike" kern="1200">
                <a:solidFill>
                  <a:schemeClr val="tx1"/>
                </a:solidFill>
                <a:effectLst/>
                <a:latin typeface="+mn-lt"/>
                <a:ea typeface="+mn-ea"/>
                <a:cs typeface="+mn-cs"/>
              </a:rPr>
              <a:t>before this project either. I was much interested in girl groups</a:t>
            </a:r>
            <a:r>
              <a:rPr lang="ko-KR" altLang="en-US" sz="1200" b="0" i="0" u="none" strike="noStrike" kern="1200" baseline="0">
                <a:solidFill>
                  <a:schemeClr val="tx1"/>
                </a:solidFill>
                <a:effectLst/>
                <a:latin typeface="+mn-lt"/>
                <a:ea typeface="+mn-ea"/>
                <a:cs typeface="+mn-cs"/>
              </a:rPr>
              <a:t> </a:t>
            </a:r>
            <a:r>
              <a:rPr lang="en-US" altLang="ko-KR" sz="1200" b="0" i="0" u="none" strike="noStrike" kern="1200" baseline="0">
                <a:solidFill>
                  <a:schemeClr val="tx1"/>
                </a:solidFill>
                <a:effectLst/>
                <a:latin typeface="+mn-lt"/>
                <a:ea typeface="+mn-ea"/>
                <a:cs typeface="+mn-cs"/>
              </a:rPr>
              <a:t>like twice.</a:t>
            </a:r>
            <a:endParaRPr lang="ko-KR" altLang="en-US" sz="1200" b="0" i="0" u="none" strike="noStrike" kern="1200" baseline="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The reason I chose this topic is because oneday, suddenly, many media reported that BTS topped the Billboard charts, then BTS began to be mentioned more actively than ever before.</a:t>
            </a:r>
          </a:p>
          <a:p>
            <a:r>
              <a:rPr lang="en-US" sz="1200" b="0" i="0" u="none" strike="noStrike" kern="1200">
                <a:solidFill>
                  <a:schemeClr val="tx1"/>
                </a:solidFill>
                <a:effectLst/>
                <a:latin typeface="+mn-lt"/>
                <a:ea typeface="+mn-ea"/>
                <a:cs typeface="+mn-cs"/>
              </a:rPr>
              <a:t>It was because I thought BTS became more popular in Korea after that.</a:t>
            </a:r>
            <a:endParaRPr lang="en-US" altLang="ko-KR" sz="1200" b="0" i="0" u="none" strike="noStrike" kern="1200" baseline="0">
              <a:solidFill>
                <a:schemeClr val="tx1"/>
              </a:solidFill>
              <a:effectLst/>
              <a:latin typeface="+mn-lt"/>
              <a:ea typeface="+mn-ea"/>
              <a:cs typeface="+mn-cs"/>
            </a:endParaRPr>
          </a:p>
          <a:p>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2</a:t>
            </a:fld>
            <a:endParaRPr lang="zh-CN" altLang="en-US"/>
          </a:p>
        </p:txBody>
      </p:sp>
    </p:spTree>
    <p:extLst>
      <p:ext uri="{BB962C8B-B14F-4D97-AF65-F5344CB8AC3E}">
        <p14:creationId xmlns:p14="http://schemas.microsoft.com/office/powerpoint/2010/main" val="2764574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From BTS debut to present, I selected the Billboard 200/hot 100/artist 100 from Billboard.com and compare it with the top 100 ranking from Melon.com.</a:t>
            </a:r>
            <a:endParaRPr lang="en-US" altLang="ko-KR" sz="1000" dirty="0">
              <a:solidFill>
                <a:schemeClr val="tx1">
                  <a:lumMod val="75000"/>
                  <a:lumOff val="25000"/>
                </a:schemeClr>
              </a:solidFill>
              <a:latin typeface="微软雅黑" panose="020B0503020204020204" pitchFamily="34" charset="-122"/>
              <a:ea typeface="微软雅黑" panose="020B0503020204020204" pitchFamily="34" charset="-122"/>
            </a:endParaRPr>
          </a:p>
          <a:p>
            <a:r>
              <a:rPr lang="en-US" sz="1200" b="0" i="0" u="none" strike="noStrike" kern="1200">
                <a:solidFill>
                  <a:schemeClr val="tx1"/>
                </a:solidFill>
                <a:effectLst/>
                <a:latin typeface="+mn-lt"/>
                <a:ea typeface="+mn-ea"/>
                <a:cs typeface="+mn-cs"/>
              </a:rPr>
              <a:t>You all know what is Billboard, and Melon is a Korean music streaming service. Although recently it has been controversial for its abusing to raise ranking, it still present popular music ranking.</a:t>
            </a:r>
          </a:p>
          <a:p>
            <a:r>
              <a:rPr lang="en-US" sz="1200" b="0" i="0" u="none" strike="noStrike" kern="1200">
                <a:solidFill>
                  <a:schemeClr val="tx1"/>
                </a:solidFill>
                <a:effectLst/>
                <a:latin typeface="+mn-lt"/>
                <a:ea typeface="+mn-ea"/>
                <a:cs typeface="+mn-cs"/>
              </a:rPr>
              <a:t>I'm going to check two things with this data.</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3</a:t>
            </a:fld>
            <a:endParaRPr lang="zh-CN" altLang="en-US"/>
          </a:p>
        </p:txBody>
      </p:sp>
    </p:spTree>
    <p:extLst>
      <p:ext uri="{BB962C8B-B14F-4D97-AF65-F5344CB8AC3E}">
        <p14:creationId xmlns:p14="http://schemas.microsoft.com/office/powerpoint/2010/main" val="42305415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For scraping, the billboard used scrapy and melon used selenium.</a:t>
            </a:r>
            <a:br>
              <a:rPr lang="en-US"/>
            </a:br>
            <a:r>
              <a:rPr lang="en-US" sz="1200" b="0" i="0" u="none" strike="noStrike" kern="1200">
                <a:solidFill>
                  <a:schemeClr val="tx1"/>
                </a:solidFill>
                <a:effectLst/>
                <a:latin typeface="+mn-lt"/>
                <a:ea typeface="+mn-ea"/>
                <a:cs typeface="+mn-cs"/>
              </a:rPr>
              <a:t>In Melon's case, the http 406 error occurs when scraping a ranking page.</a:t>
            </a:r>
            <a:br>
              <a:rPr lang="en-US"/>
            </a:br>
            <a:r>
              <a:rPr lang="en-US" sz="1200" b="0" i="0" u="none" strike="noStrike" kern="1200">
                <a:solidFill>
                  <a:schemeClr val="tx1"/>
                </a:solidFill>
                <a:effectLst/>
                <a:latin typeface="+mn-lt"/>
                <a:ea typeface="+mn-ea"/>
                <a:cs typeface="+mn-cs"/>
              </a:rPr>
              <a:t>It's a case of blocking crawling on the site.</a:t>
            </a:r>
            <a:br>
              <a:rPr lang="en-US"/>
            </a:br>
            <a:r>
              <a:rPr lang="en-US" sz="1200" b="0" i="0" u="none" strike="noStrike" kern="1200">
                <a:solidFill>
                  <a:schemeClr val="tx1"/>
                </a:solidFill>
                <a:effectLst/>
                <a:latin typeface="+mn-lt"/>
                <a:ea typeface="+mn-ea"/>
                <a:cs typeface="+mn-cs"/>
              </a:rPr>
              <a:t>However, since it is not blocked by the firewall, it can be resolved by simply accessing the parent page, having the session, and moving to the ranking page and crawling with selenium.</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4</a:t>
            </a:fld>
            <a:endParaRPr lang="zh-CN" altLang="en-US"/>
          </a:p>
        </p:txBody>
      </p:sp>
    </p:spTree>
    <p:extLst>
      <p:ext uri="{BB962C8B-B14F-4D97-AF65-F5344CB8AC3E}">
        <p14:creationId xmlns:p14="http://schemas.microsoft.com/office/powerpoint/2010/main" val="557769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I hypothesized that BTS' popularity in Korea was affected in the United States and compared its ranking by date to verify it.</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5</a:t>
            </a:fld>
            <a:endParaRPr lang="zh-CN" altLang="en-US"/>
          </a:p>
        </p:txBody>
      </p:sp>
    </p:spTree>
    <p:extLst>
      <p:ext uri="{BB962C8B-B14F-4D97-AF65-F5344CB8AC3E}">
        <p14:creationId xmlns:p14="http://schemas.microsoft.com/office/powerpoint/2010/main" val="814508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billboard200 ranking of BTS by date.</a:t>
            </a:r>
          </a:p>
          <a:p>
            <a:r>
              <a:rPr lang="en-US" sz="1200" b="0" i="0" u="none" strike="noStrike" kern="1200">
                <a:solidFill>
                  <a:schemeClr val="tx1"/>
                </a:solidFill>
                <a:effectLst/>
                <a:latin typeface="+mn-lt"/>
                <a:ea typeface="+mn-ea"/>
                <a:cs typeface="+mn-cs"/>
              </a:rPr>
              <a:t>The debut is in 2013, but it is starting to make it to the top of the rankings in late 2016.</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6</a:t>
            </a:fld>
            <a:endParaRPr lang="zh-CN" altLang="en-US"/>
          </a:p>
        </p:txBody>
      </p:sp>
    </p:spTree>
    <p:extLst>
      <p:ext uri="{BB962C8B-B14F-4D97-AF65-F5344CB8AC3E}">
        <p14:creationId xmlns:p14="http://schemas.microsoft.com/office/powerpoint/2010/main" val="7671106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This is melon ranking of BTS by date.</a:t>
            </a:r>
          </a:p>
          <a:p>
            <a:r>
              <a:rPr lang="en-US" sz="1200" b="0" i="0" u="none" strike="noStrike" kern="1200">
                <a:solidFill>
                  <a:schemeClr val="tx1"/>
                </a:solidFill>
                <a:effectLst/>
                <a:latin typeface="+mn-lt"/>
                <a:ea typeface="+mn-ea"/>
                <a:cs typeface="+mn-cs"/>
              </a:rPr>
              <a:t>Melon has a song ranking instead of album ranking. So, I assumed that the highest song on the album was ranked on the album list.</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7</a:t>
            </a:fld>
            <a:endParaRPr lang="zh-CN" altLang="en-US"/>
          </a:p>
        </p:txBody>
      </p:sp>
    </p:spTree>
    <p:extLst>
      <p:ext uri="{BB962C8B-B14F-4D97-AF65-F5344CB8AC3E}">
        <p14:creationId xmlns:p14="http://schemas.microsoft.com/office/powerpoint/2010/main" val="33843248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mn-lt"/>
                <a:ea typeface="+mn-ea"/>
                <a:cs typeface="+mn-cs"/>
              </a:rPr>
              <a:t>This is the ranking of songs in the same period.</a:t>
            </a: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t>There is no big connection between sing</a:t>
            </a:r>
            <a:r>
              <a:rPr lang="ko-KR" altLang="en-US" sz="1200"/>
              <a:t> </a:t>
            </a:r>
            <a:r>
              <a:rPr lang="en-US" sz="1200"/>
              <a:t>and album rankings.</a:t>
            </a:r>
            <a:endParaRPr lang="en-US" sz="1000"/>
          </a:p>
          <a:p>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8</a:t>
            </a:fld>
            <a:endParaRPr lang="zh-CN" altLang="en-US"/>
          </a:p>
        </p:txBody>
      </p:sp>
    </p:spTree>
    <p:extLst>
      <p:ext uri="{BB962C8B-B14F-4D97-AF65-F5344CB8AC3E}">
        <p14:creationId xmlns:p14="http://schemas.microsoft.com/office/powerpoint/2010/main" val="668533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a:solidFill>
                  <a:schemeClr val="tx1"/>
                </a:solidFill>
                <a:effectLst/>
                <a:latin typeface="+mn-lt"/>
                <a:ea typeface="+mn-ea"/>
                <a:cs typeface="+mn-cs"/>
              </a:rPr>
              <a:t>These are graph of the latest of the two charts zoomed in and compared. </a:t>
            </a:r>
            <a:br>
              <a:rPr lang="en-US" sz="1200" b="0" i="0" u="none" strike="noStrike" kern="1200">
                <a:solidFill>
                  <a:schemeClr val="tx1"/>
                </a:solidFill>
                <a:effectLst/>
                <a:latin typeface="+mn-lt"/>
                <a:ea typeface="+mn-ea"/>
                <a:cs typeface="+mn-cs"/>
              </a:rPr>
            </a:br>
            <a:r>
              <a:rPr lang="en-US" sz="1200" b="0" i="0" u="none" strike="noStrike" kern="1200">
                <a:solidFill>
                  <a:schemeClr val="tx1"/>
                </a:solidFill>
                <a:effectLst/>
                <a:latin typeface="+mn-lt"/>
                <a:ea typeface="+mn-ea"/>
                <a:cs typeface="+mn-cs"/>
              </a:rPr>
              <a:t>For the previous album, you can see that it is ranked higher in the U.S. than in Korea. </a:t>
            </a:r>
          </a:p>
          <a:p>
            <a:r>
              <a:rPr lang="en-US" sz="1200" b="0" i="0" u="none" strike="noStrike" kern="1200">
                <a:solidFill>
                  <a:schemeClr val="tx1"/>
                </a:solidFill>
                <a:effectLst/>
                <a:latin typeface="+mn-lt"/>
                <a:ea typeface="+mn-ea"/>
                <a:cs typeface="+mn-cs"/>
              </a:rPr>
              <a:t>At the time of release, the album was ranked low and then rapidly rose.</a:t>
            </a:r>
          </a:p>
          <a:p>
            <a:endParaRPr lang="en-US" sz="1200" b="0" i="0" u="none" strike="noStrike" kern="1200">
              <a:solidFill>
                <a:schemeClr val="tx1"/>
              </a:solidFill>
              <a:effectLst/>
              <a:latin typeface="+mn-lt"/>
              <a:ea typeface="+mn-ea"/>
              <a:cs typeface="+mn-cs"/>
            </a:endParaRPr>
          </a:p>
          <a:p>
            <a:r>
              <a:rPr lang="en-US" sz="1200" b="0" i="0" u="none" strike="noStrike" kern="1200">
                <a:solidFill>
                  <a:schemeClr val="tx1"/>
                </a:solidFill>
                <a:effectLst/>
                <a:latin typeface="+mn-lt"/>
                <a:ea typeface="+mn-ea"/>
                <a:cs typeface="+mn-cs"/>
              </a:rPr>
              <a:t>but this doesn’t exactly mean BTS is more popular in U.S. than in Korea.</a:t>
            </a:r>
          </a:p>
          <a:p>
            <a:r>
              <a:rPr lang="en-US" sz="1200" b="0" i="0" u="none" strike="noStrike" kern="1200">
                <a:solidFill>
                  <a:schemeClr val="tx1"/>
                </a:solidFill>
                <a:effectLst/>
                <a:latin typeface="+mn-lt"/>
                <a:ea typeface="+mn-ea"/>
                <a:cs typeface="+mn-cs"/>
              </a:rPr>
              <a:t>Although I didn't verify the hypothesis with this data, I found that the two charts looked similar.</a:t>
            </a:r>
            <a:endParaRPr lang="en-US"/>
          </a:p>
        </p:txBody>
      </p:sp>
      <p:sp>
        <p:nvSpPr>
          <p:cNvPr id="4" name="Slide Number Placeholder 3"/>
          <p:cNvSpPr>
            <a:spLocks noGrp="1"/>
          </p:cNvSpPr>
          <p:nvPr>
            <p:ph type="sldNum" sz="quarter" idx="5"/>
          </p:nvPr>
        </p:nvSpPr>
        <p:spPr/>
        <p:txBody>
          <a:bodyPr/>
          <a:lstStyle/>
          <a:p>
            <a:fld id="{7392B679-AE23-4750-8FB0-6513430B8953}" type="slidenum">
              <a:rPr lang="zh-CN" altLang="en-US" smtClean="0"/>
              <a:t>9</a:t>
            </a:fld>
            <a:endParaRPr lang="zh-CN" altLang="en-US"/>
          </a:p>
        </p:txBody>
      </p:sp>
    </p:spTree>
    <p:extLst>
      <p:ext uri="{BB962C8B-B14F-4D97-AF65-F5344CB8AC3E}">
        <p14:creationId xmlns:p14="http://schemas.microsoft.com/office/powerpoint/2010/main" val="1575411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983114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5121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2019/7/21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2019/7/21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t="-3000" b="-3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2019/7/21</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
        <p:nvSpPr>
          <p:cNvPr id="7" name="矩形 6">
            <a:extLst>
              <a:ext uri="{FF2B5EF4-FFF2-40B4-BE49-F238E27FC236}">
                <a16:creationId xmlns:a16="http://schemas.microsoft.com/office/drawing/2014/main" id="{7820CF6E-9427-4190-9833-E07F18DCAEA2}"/>
              </a:ext>
            </a:extLst>
          </p:cNvPr>
          <p:cNvSpPr/>
          <p:nvPr userDrawn="1"/>
        </p:nvSpPr>
        <p:spPr>
          <a:xfrm>
            <a:off x="0" y="0"/>
            <a:ext cx="9144000" cy="51435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50" r:id="rId1"/>
    <p:sldLayoutId id="2147483660" r:id="rId2"/>
    <p:sldLayoutId id="2147483661" r:id="rId3"/>
    <p:sldLayoutId id="2147483654" r:id="rId4"/>
    <p:sldLayoutId id="2147483655" r:id="rId5"/>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5.xml"/><Relationship Id="rId1" Type="http://schemas.openxmlformats.org/officeDocument/2006/relationships/themeOverride" Target="../theme/themeOverride1.xml"/><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7.png"/><Relationship Id="rId5" Type="http://schemas.openxmlformats.org/officeDocument/2006/relationships/image" Target="../media/image6.tiff"/><Relationship Id="rId4" Type="http://schemas.openxmlformats.org/officeDocument/2006/relationships/image" Target="../media/image5.tiff"/></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3000" b="-3000"/>
          </a:stretch>
        </a:blipFill>
        <a:effectLst/>
      </p:bgPr>
    </p:bg>
    <p:spTree>
      <p:nvGrpSpPr>
        <p:cNvPr id="1" name=""/>
        <p:cNvGrpSpPr/>
        <p:nvPr/>
      </p:nvGrpSpPr>
      <p:grpSpPr>
        <a:xfrm>
          <a:off x="0" y="0"/>
          <a:ext cx="0" cy="0"/>
          <a:chOff x="0" y="0"/>
          <a:chExt cx="0" cy="0"/>
        </a:xfrm>
      </p:grpSpPr>
      <p:sp>
        <p:nvSpPr>
          <p:cNvPr id="3318" name="TextBox 71">
            <a:extLst>
              <a:ext uri="{FF2B5EF4-FFF2-40B4-BE49-F238E27FC236}">
                <a16:creationId xmlns:a16="http://schemas.microsoft.com/office/drawing/2014/main" id="{871D26EB-E809-4A69-AC1C-4D505C083232}"/>
              </a:ext>
            </a:extLst>
          </p:cNvPr>
          <p:cNvSpPr txBox="1"/>
          <p:nvPr/>
        </p:nvSpPr>
        <p:spPr>
          <a:xfrm>
            <a:off x="3419872" y="2894685"/>
            <a:ext cx="5697278" cy="276999"/>
          </a:xfrm>
          <a:prstGeom prst="rect">
            <a:avLst/>
          </a:prstGeom>
          <a:noFill/>
        </p:spPr>
        <p:txBody>
          <a:bodyPr wrap="square" rtlCol="0">
            <a:spAutoFit/>
          </a:bodyPr>
          <a:lstStyle/>
          <a:p>
            <a:pPr algn="ctr">
              <a:defRPr/>
            </a:pPr>
            <a:r>
              <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Did the recognition of Korea and the United States affect each other?</a:t>
            </a:r>
            <a:endParaRPr lang="zh-CN" altLang="en-US" sz="12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3319" name="矩形 3318">
            <a:extLst>
              <a:ext uri="{FF2B5EF4-FFF2-40B4-BE49-F238E27FC236}">
                <a16:creationId xmlns:a16="http://schemas.microsoft.com/office/drawing/2014/main" id="{29CCCAF6-3E9D-48C9-A8B5-E324A46596E7}"/>
              </a:ext>
            </a:extLst>
          </p:cNvPr>
          <p:cNvSpPr/>
          <p:nvPr/>
        </p:nvSpPr>
        <p:spPr>
          <a:xfrm>
            <a:off x="2699792" y="2139702"/>
            <a:ext cx="6444208" cy="1015663"/>
          </a:xfrm>
          <a:prstGeom prst="rect">
            <a:avLst/>
          </a:prstGeom>
        </p:spPr>
        <p:txBody>
          <a:bodyPr wrap="square">
            <a:spAutoFit/>
          </a:bodyPr>
          <a:lstStyle/>
          <a:p>
            <a:pPr fontAlgn="auto">
              <a:spcBef>
                <a:spcPts val="0"/>
              </a:spcBef>
              <a:spcAft>
                <a:spcPts val="0"/>
              </a:spcAft>
              <a:defRPr/>
            </a:pPr>
            <a:r>
              <a:rPr lang="en-US" altLang="zh-CN" sz="2000" b="1" spc="300" dirty="0">
                <a:solidFill>
                  <a:srgbClr val="333333"/>
                </a:solidFill>
                <a:cs typeface="+mn-ea"/>
                <a:sym typeface="+mn-lt"/>
              </a:rPr>
              <a:t>Is BTS really popular in United State than in South Korea?</a:t>
            </a:r>
          </a:p>
          <a:p>
            <a:pPr fontAlgn="auto">
              <a:spcBef>
                <a:spcPts val="0"/>
              </a:spcBef>
              <a:spcAft>
                <a:spcPts val="0"/>
              </a:spcAft>
              <a:defRPr/>
            </a:pPr>
            <a:endParaRPr lang="en-US" altLang="zh-CN" sz="2000" b="1" spc="300" dirty="0">
              <a:solidFill>
                <a:srgbClr val="333333"/>
              </a:solidFill>
              <a:cs typeface="+mn-ea"/>
              <a:sym typeface="+mn-lt"/>
            </a:endParaRPr>
          </a:p>
        </p:txBody>
      </p:sp>
      <p:sp>
        <p:nvSpPr>
          <p:cNvPr id="3320" name="TextBox 84">
            <a:extLst>
              <a:ext uri="{FF2B5EF4-FFF2-40B4-BE49-F238E27FC236}">
                <a16:creationId xmlns:a16="http://schemas.microsoft.com/office/drawing/2014/main" id="{D6221C4E-6D73-454C-B908-FB79BDA9D0C1}"/>
              </a:ext>
            </a:extLst>
          </p:cNvPr>
          <p:cNvSpPr txBox="1"/>
          <p:nvPr/>
        </p:nvSpPr>
        <p:spPr>
          <a:xfrm>
            <a:off x="7092280" y="3466838"/>
            <a:ext cx="1657826" cy="261610"/>
          </a:xfrm>
          <a:prstGeom prst="rect">
            <a:avLst/>
          </a:prstGeom>
          <a:noFill/>
        </p:spPr>
        <p:txBody>
          <a:bodyPr wrap="none" rtlCol="0">
            <a:spAutoFit/>
          </a:bodyPr>
          <a:lstStyle/>
          <a:p>
            <a:r>
              <a:rPr lang="en-US" altLang="zh-CN" sz="1100" dirty="0">
                <a:solidFill>
                  <a:schemeClr val="tx1">
                    <a:lumMod val="65000"/>
                    <a:lumOff val="35000"/>
                  </a:schemeClr>
                </a:solidFill>
                <a:cs typeface="+mn-ea"/>
                <a:sym typeface="+mn-lt"/>
              </a:rPr>
              <a:t>Reporter: KISOO CHO</a:t>
            </a:r>
            <a:endParaRPr lang="zh-CN" altLang="en-US" sz="1100" dirty="0">
              <a:solidFill>
                <a:schemeClr val="tx1">
                  <a:lumMod val="65000"/>
                  <a:lumOff val="35000"/>
                </a:schemeClr>
              </a:solidFill>
              <a:latin typeface="+mn-lt"/>
              <a:ea typeface="+mn-ea"/>
              <a:cs typeface="+mn-ea"/>
              <a:sym typeface="+mn-lt"/>
            </a:endParaRPr>
          </a:p>
        </p:txBody>
      </p:sp>
      <p:sp>
        <p:nvSpPr>
          <p:cNvPr id="3334" name="矩形 3333">
            <a:extLst>
              <a:ext uri="{FF2B5EF4-FFF2-40B4-BE49-F238E27FC236}">
                <a16:creationId xmlns:a16="http://schemas.microsoft.com/office/drawing/2014/main" id="{3C810FF2-23AC-4492-AE80-9AAA0C021D16}"/>
              </a:ext>
            </a:extLst>
          </p:cNvPr>
          <p:cNvSpPr/>
          <p:nvPr/>
        </p:nvSpPr>
        <p:spPr>
          <a:xfrm>
            <a:off x="1187624" y="362141"/>
            <a:ext cx="7416824" cy="1107996"/>
          </a:xfrm>
          <a:prstGeom prst="rect">
            <a:avLst/>
          </a:prstGeom>
        </p:spPr>
        <p:txBody>
          <a:bodyPr wrap="square">
            <a:spAutoFit/>
          </a:bodyPr>
          <a:lstStyle/>
          <a:p>
            <a:pPr fontAlgn="auto">
              <a:spcBef>
                <a:spcPts val="0"/>
              </a:spcBef>
              <a:spcAft>
                <a:spcPts val="0"/>
              </a:spcAft>
              <a:defRPr/>
            </a:pPr>
            <a:r>
              <a:rPr lang="en-US" altLang="zh-CN" sz="6600" spc="300" dirty="0">
                <a:latin typeface="Agency FB" panose="020B0503020202020204" pitchFamily="34" charset="0"/>
                <a:ea typeface="+mn-ea"/>
                <a:cs typeface="+mn-ea"/>
                <a:sym typeface="+mn-lt"/>
              </a:rPr>
              <a:t>Web scraping project</a:t>
            </a:r>
            <a:endParaRPr lang="zh-CN" altLang="en-US" sz="6600" spc="300" dirty="0">
              <a:latin typeface="Agency FB" panose="020B0503020202020204" pitchFamily="34" charset="0"/>
              <a:ea typeface="+mn-ea"/>
              <a:cs typeface="+mn-ea"/>
              <a:sym typeface="+mn-lt"/>
            </a:endParaRPr>
          </a:p>
        </p:txBody>
      </p:sp>
      <p:pic>
        <p:nvPicPr>
          <p:cNvPr id="142" name="Picture 141">
            <a:extLst>
              <a:ext uri="{FF2B5EF4-FFF2-40B4-BE49-F238E27FC236}">
                <a16:creationId xmlns:a16="http://schemas.microsoft.com/office/drawing/2014/main" id="{54DF53C2-C053-8044-8C44-2D886B7636B0}"/>
              </a:ext>
            </a:extLst>
          </p:cNvPr>
          <p:cNvPicPr>
            <a:picLocks noChangeAspect="1"/>
          </p:cNvPicPr>
          <p:nvPr/>
        </p:nvPicPr>
        <p:blipFill>
          <a:blip r:embed="rId5"/>
          <a:stretch>
            <a:fillRect/>
          </a:stretch>
        </p:blipFill>
        <p:spPr>
          <a:xfrm>
            <a:off x="226607" y="2767431"/>
            <a:ext cx="1922034" cy="1922034"/>
          </a:xfrm>
          <a:prstGeom prst="rect">
            <a:avLst/>
          </a:prstGeom>
        </p:spPr>
      </p:pic>
    </p:spTree>
    <p:extLst>
      <p:ext uri="{BB962C8B-B14F-4D97-AF65-F5344CB8AC3E}">
        <p14:creationId xmlns:p14="http://schemas.microsoft.com/office/powerpoint/2010/main" val="2239771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F2C2B1C-3F74-8940-B227-2059AD38F0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512" y="555526"/>
            <a:ext cx="8604448" cy="4139295"/>
          </a:xfrm>
          <a:prstGeom prst="rect">
            <a:avLst/>
          </a:prstGeom>
        </p:spPr>
      </p:pic>
    </p:spTree>
    <p:extLst>
      <p:ext uri="{BB962C8B-B14F-4D97-AF65-F5344CB8AC3E}">
        <p14:creationId xmlns:p14="http://schemas.microsoft.com/office/powerpoint/2010/main" val="34684967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5">
            <a:extLst>
              <a:ext uri="{FF2B5EF4-FFF2-40B4-BE49-F238E27FC236}">
                <a16:creationId xmlns:a16="http://schemas.microsoft.com/office/drawing/2014/main" id="{10C8579E-8A3F-CF42-8CB1-06A826FDED28}"/>
              </a:ext>
            </a:extLst>
          </p:cNvPr>
          <p:cNvGrpSpPr/>
          <p:nvPr/>
        </p:nvGrpSpPr>
        <p:grpSpPr>
          <a:xfrm>
            <a:off x="721946" y="768315"/>
            <a:ext cx="4714151" cy="426940"/>
            <a:chOff x="5403632" y="3044242"/>
            <a:chExt cx="6285534" cy="569250"/>
          </a:xfrm>
        </p:grpSpPr>
        <p:grpSp>
          <p:nvGrpSpPr>
            <p:cNvPr id="3" name="Group 26">
              <a:extLst>
                <a:ext uri="{FF2B5EF4-FFF2-40B4-BE49-F238E27FC236}">
                  <a16:creationId xmlns:a16="http://schemas.microsoft.com/office/drawing/2014/main" id="{D2337DF8-78CB-184F-8A2D-AC18FBCDCFE6}"/>
                </a:ext>
              </a:extLst>
            </p:cNvPr>
            <p:cNvGrpSpPr/>
            <p:nvPr/>
          </p:nvGrpSpPr>
          <p:grpSpPr>
            <a:xfrm>
              <a:off x="5403632" y="3066578"/>
              <a:ext cx="399214" cy="399214"/>
              <a:chOff x="0" y="0"/>
              <a:chExt cx="767929" cy="767929"/>
            </a:xfrm>
          </p:grpSpPr>
          <p:sp>
            <p:nvSpPr>
              <p:cNvPr id="7" name="Freeform: Shape 30">
                <a:extLst>
                  <a:ext uri="{FF2B5EF4-FFF2-40B4-BE49-F238E27FC236}">
                    <a16:creationId xmlns:a16="http://schemas.microsoft.com/office/drawing/2014/main" id="{D48E5A7A-081A-5D48-89B4-703C33B2A374}"/>
                  </a:ext>
                </a:extLst>
              </p:cNvPr>
              <p:cNvSpPr/>
              <p:nvPr/>
            </p:nvSpPr>
            <p:spPr>
              <a:xfrm>
                <a:off x="0" y="0"/>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cs typeface="+mn-ea"/>
                  <a:sym typeface="+mn-lt"/>
                </a:endParaRPr>
              </a:p>
            </p:txBody>
          </p:sp>
          <p:sp>
            <p:nvSpPr>
              <p:cNvPr id="8" name="Freeform: Shape 31">
                <a:extLst>
                  <a:ext uri="{FF2B5EF4-FFF2-40B4-BE49-F238E27FC236}">
                    <a16:creationId xmlns:a16="http://schemas.microsoft.com/office/drawing/2014/main" id="{86305E35-FDAE-014F-A1F5-C199804FB95F}"/>
                  </a:ext>
                </a:extLst>
              </p:cNvPr>
              <p:cNvSpPr/>
              <p:nvPr/>
            </p:nvSpPr>
            <p:spPr>
              <a:xfrm>
                <a:off x="234638" y="227334"/>
                <a:ext cx="298653" cy="31326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endParaRPr>
                  <a:cs typeface="+mn-ea"/>
                  <a:sym typeface="+mn-lt"/>
                </a:endParaRPr>
              </a:p>
            </p:txBody>
          </p:sp>
        </p:grpSp>
        <p:grpSp>
          <p:nvGrpSpPr>
            <p:cNvPr id="4" name="Group 27">
              <a:extLst>
                <a:ext uri="{FF2B5EF4-FFF2-40B4-BE49-F238E27FC236}">
                  <a16:creationId xmlns:a16="http://schemas.microsoft.com/office/drawing/2014/main" id="{F8A73E73-4CBC-8C4F-A51D-820D9D101A24}"/>
                </a:ext>
              </a:extLst>
            </p:cNvPr>
            <p:cNvGrpSpPr/>
            <p:nvPr/>
          </p:nvGrpSpPr>
          <p:grpSpPr>
            <a:xfrm>
              <a:off x="5802846" y="3044242"/>
              <a:ext cx="5886320" cy="569250"/>
              <a:chOff x="6718819" y="3991517"/>
              <a:chExt cx="5886320" cy="569250"/>
            </a:xfrm>
          </p:grpSpPr>
          <p:sp>
            <p:nvSpPr>
              <p:cNvPr id="5" name="Rectangle 28">
                <a:extLst>
                  <a:ext uri="{FF2B5EF4-FFF2-40B4-BE49-F238E27FC236}">
                    <a16:creationId xmlns:a16="http://schemas.microsoft.com/office/drawing/2014/main" id="{DA3A9143-0488-1849-9D3F-546EAC3D4032}"/>
                  </a:ext>
                </a:extLst>
              </p:cNvPr>
              <p:cNvSpPr/>
              <p:nvPr/>
            </p:nvSpPr>
            <p:spPr>
              <a:xfrm>
                <a:off x="6718819" y="3991517"/>
                <a:ext cx="2093095" cy="281032"/>
              </a:xfrm>
              <a:prstGeom prst="rect">
                <a:avLst/>
              </a:prstGeom>
            </p:spPr>
            <p:txBody>
              <a:bodyPr wrap="none" lIns="144000" tIns="0" rIns="144000" bIns="0" anchor="ctr">
                <a:normAutofit lnSpcReduction="10000"/>
              </a:bodyPr>
              <a:lstStyle/>
              <a:p>
                <a:r>
                  <a:rPr lang="en-US" sz="1400"/>
                  <a:t>BTS' artist's ranking may have affected the album ranking. </a:t>
                </a:r>
                <a:endParaRPr lang="zh-CN" altLang="en-US" sz="700" b="1" dirty="0">
                  <a:solidFill>
                    <a:schemeClr val="accent1"/>
                  </a:solidFill>
                  <a:cs typeface="+mn-ea"/>
                  <a:sym typeface="+mn-lt"/>
                </a:endParaRPr>
              </a:p>
            </p:txBody>
          </p:sp>
          <p:sp>
            <p:nvSpPr>
              <p:cNvPr id="6" name="Rectangle 29">
                <a:extLst>
                  <a:ext uri="{FF2B5EF4-FFF2-40B4-BE49-F238E27FC236}">
                    <a16:creationId xmlns:a16="http://schemas.microsoft.com/office/drawing/2014/main" id="{910DB138-2B40-0D46-8562-286D595920D2}"/>
                  </a:ext>
                </a:extLst>
              </p:cNvPr>
              <p:cNvSpPr/>
              <p:nvPr/>
            </p:nvSpPr>
            <p:spPr>
              <a:xfrm>
                <a:off x="6737228" y="4254185"/>
                <a:ext cx="5867911" cy="306582"/>
              </a:xfrm>
              <a:prstGeom prst="rect">
                <a:avLst/>
              </a:prstGeom>
            </p:spPr>
            <p:txBody>
              <a:bodyPr wrap="square" lIns="144000" tIns="0" rIns="144000" bIns="0" anchor="t">
                <a:normAutofit/>
              </a:bodyPr>
              <a:lstStyle/>
              <a:p>
                <a:r>
                  <a:rPr lang="en-US" sz="1050"/>
                  <a:t>Therefore, the recognition may have gone up.</a:t>
                </a:r>
                <a:endParaRPr lang="zh-CN" altLang="en-US" sz="400" b="1" dirty="0">
                  <a:solidFill>
                    <a:schemeClr val="accent1"/>
                  </a:solidFill>
                  <a:cs typeface="+mn-ea"/>
                  <a:sym typeface="+mn-lt"/>
                </a:endParaRPr>
              </a:p>
            </p:txBody>
          </p:sp>
        </p:grpSp>
      </p:grpSp>
      <p:sp>
        <p:nvSpPr>
          <p:cNvPr id="9" name="Title 1">
            <a:extLst>
              <a:ext uri="{FF2B5EF4-FFF2-40B4-BE49-F238E27FC236}">
                <a16:creationId xmlns:a16="http://schemas.microsoft.com/office/drawing/2014/main" id="{4E0A59E8-E5DD-FF47-A110-57D23107FF1B}"/>
              </a:ext>
            </a:extLst>
          </p:cNvPr>
          <p:cNvSpPr txBox="1">
            <a:spLocks/>
          </p:cNvSpPr>
          <p:nvPr/>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Hypothesis 2</a:t>
            </a:r>
            <a:endParaRPr lang="en-GB" altLang="zh-CN"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0" name="Diamond 33">
            <a:extLst>
              <a:ext uri="{FF2B5EF4-FFF2-40B4-BE49-F238E27FC236}">
                <a16:creationId xmlns:a16="http://schemas.microsoft.com/office/drawing/2014/main" id="{790195CC-403D-FB4B-BAAA-57003FE961E3}"/>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sp>
        <p:nvSpPr>
          <p:cNvPr id="11" name="Freeform: Shape 2">
            <a:extLst>
              <a:ext uri="{FF2B5EF4-FFF2-40B4-BE49-F238E27FC236}">
                <a16:creationId xmlns:a16="http://schemas.microsoft.com/office/drawing/2014/main" id="{9315B1B4-D964-B64D-9EF3-7246516F19EE}"/>
              </a:ext>
            </a:extLst>
          </p:cNvPr>
          <p:cNvSpPr/>
          <p:nvPr/>
        </p:nvSpPr>
        <p:spPr>
          <a:xfrm>
            <a:off x="2462293" y="3859935"/>
            <a:ext cx="1043077" cy="403155"/>
          </a:xfrm>
          <a:custGeom>
            <a:avLst/>
            <a:gdLst/>
            <a:ahLst/>
            <a:cxnLst>
              <a:cxn ang="0">
                <a:pos x="wd2" y="hd2"/>
              </a:cxn>
              <a:cxn ang="5400000">
                <a:pos x="wd2" y="hd2"/>
              </a:cxn>
              <a:cxn ang="10800000">
                <a:pos x="wd2" y="hd2"/>
              </a:cxn>
              <a:cxn ang="16200000">
                <a:pos x="wd2" y="hd2"/>
              </a:cxn>
            </a:cxnLst>
            <a:rect l="0" t="0" r="r" b="b"/>
            <a:pathLst>
              <a:path w="21600" h="21600" extrusionOk="0">
                <a:moveTo>
                  <a:pt x="0" y="193"/>
                </a:moveTo>
                <a:lnTo>
                  <a:pt x="76" y="21600"/>
                </a:lnTo>
                <a:lnTo>
                  <a:pt x="21600" y="21444"/>
                </a:lnTo>
                <a:lnTo>
                  <a:pt x="17491" y="10762"/>
                </a:lnTo>
                <a:lnTo>
                  <a:pt x="21524" y="0"/>
                </a:lnTo>
                <a:cubicBezTo>
                  <a:pt x="21524" y="0"/>
                  <a:pt x="0" y="193"/>
                  <a:pt x="0" y="193"/>
                </a:cubicBezTo>
                <a:close/>
              </a:path>
            </a:pathLst>
          </a:custGeom>
          <a:solidFill>
            <a:schemeClr val="accent2"/>
          </a:solidFill>
          <a:ln w="12700">
            <a:miter lim="400000"/>
          </a:ln>
        </p:spPr>
        <p:txBody>
          <a:bodyPr anchor="ctr"/>
          <a:lstStyle/>
          <a:p>
            <a:pPr algn="ctr"/>
            <a:endParaRPr>
              <a:cs typeface="+mn-ea"/>
              <a:sym typeface="+mn-lt"/>
            </a:endParaRPr>
          </a:p>
        </p:txBody>
      </p:sp>
      <p:sp>
        <p:nvSpPr>
          <p:cNvPr id="12" name="Freeform: Shape 5">
            <a:extLst>
              <a:ext uri="{FF2B5EF4-FFF2-40B4-BE49-F238E27FC236}">
                <a16:creationId xmlns:a16="http://schemas.microsoft.com/office/drawing/2014/main" id="{D1129A82-DB07-834E-A88E-79B4B5C49F63}"/>
              </a:ext>
            </a:extLst>
          </p:cNvPr>
          <p:cNvSpPr/>
          <p:nvPr/>
        </p:nvSpPr>
        <p:spPr>
          <a:xfrm>
            <a:off x="2462293" y="3899928"/>
            <a:ext cx="355098" cy="34971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18" y="21600"/>
                </a:lnTo>
                <a:lnTo>
                  <a:pt x="21600" y="1397"/>
                </a:lnTo>
                <a:cubicBezTo>
                  <a:pt x="21600" y="1397"/>
                  <a:pt x="0" y="0"/>
                  <a:pt x="0" y="0"/>
                </a:cubicBezTo>
                <a:close/>
              </a:path>
            </a:pathLst>
          </a:custGeom>
          <a:solidFill>
            <a:schemeClr val="accent3">
              <a:lumMod val="75000"/>
            </a:schemeClr>
          </a:solidFill>
          <a:ln w="12700">
            <a:miter lim="400000"/>
          </a:ln>
        </p:spPr>
        <p:txBody>
          <a:bodyPr anchor="ctr"/>
          <a:lstStyle/>
          <a:p>
            <a:pPr algn="ctr"/>
            <a:endParaRPr>
              <a:cs typeface="+mn-ea"/>
              <a:sym typeface="+mn-lt"/>
            </a:endParaRPr>
          </a:p>
        </p:txBody>
      </p:sp>
      <p:sp>
        <p:nvSpPr>
          <p:cNvPr id="13" name="Oval 7">
            <a:extLst>
              <a:ext uri="{FF2B5EF4-FFF2-40B4-BE49-F238E27FC236}">
                <a16:creationId xmlns:a16="http://schemas.microsoft.com/office/drawing/2014/main" id="{8055F6EF-3DEF-F140-B469-0D2B58E78CD9}"/>
              </a:ext>
            </a:extLst>
          </p:cNvPr>
          <p:cNvSpPr/>
          <p:nvPr/>
        </p:nvSpPr>
        <p:spPr>
          <a:xfrm>
            <a:off x="3327851" y="3692090"/>
            <a:ext cx="740094" cy="740092"/>
          </a:xfrm>
          <a:prstGeom prst="ellipse">
            <a:avLst/>
          </a:prstGeom>
          <a:solidFill>
            <a:schemeClr val="accent2"/>
          </a:solidFill>
          <a:ln w="38100" cap="flat">
            <a:solidFill>
              <a:schemeClr val="bg1"/>
            </a:solidFill>
            <a:miter lim="400000"/>
          </a:ln>
          <a:effectLst/>
        </p:spPr>
        <p:txBody>
          <a:bodyPr anchor="ctr"/>
          <a:lstStyle/>
          <a:p>
            <a:pPr algn="ctr"/>
            <a:endParaRPr>
              <a:cs typeface="+mn-ea"/>
              <a:sym typeface="+mn-lt"/>
            </a:endParaRPr>
          </a:p>
        </p:txBody>
      </p:sp>
      <p:sp>
        <p:nvSpPr>
          <p:cNvPr id="14" name="Freeform: Shape 16">
            <a:extLst>
              <a:ext uri="{FF2B5EF4-FFF2-40B4-BE49-F238E27FC236}">
                <a16:creationId xmlns:a16="http://schemas.microsoft.com/office/drawing/2014/main" id="{60780E5D-A46E-204A-865C-38A6478736BB}"/>
              </a:ext>
            </a:extLst>
          </p:cNvPr>
          <p:cNvSpPr/>
          <p:nvPr/>
        </p:nvSpPr>
        <p:spPr>
          <a:xfrm>
            <a:off x="787249" y="3509826"/>
            <a:ext cx="2023540" cy="426234"/>
          </a:xfrm>
          <a:custGeom>
            <a:avLst/>
            <a:gdLst/>
            <a:ahLst/>
            <a:cxnLst>
              <a:cxn ang="0">
                <a:pos x="wd2" y="hd2"/>
              </a:cxn>
              <a:cxn ang="5400000">
                <a:pos x="wd2" y="hd2"/>
              </a:cxn>
              <a:cxn ang="10800000">
                <a:pos x="wd2" y="hd2"/>
              </a:cxn>
              <a:cxn ang="16200000">
                <a:pos x="wd2" y="hd2"/>
              </a:cxn>
            </a:cxnLst>
            <a:rect l="0" t="0" r="r" b="b"/>
            <a:pathLst>
              <a:path w="21600" h="21600" extrusionOk="0">
                <a:moveTo>
                  <a:pt x="39" y="21600"/>
                </a:moveTo>
                <a:lnTo>
                  <a:pt x="0" y="371"/>
                </a:lnTo>
                <a:lnTo>
                  <a:pt x="21561" y="0"/>
                </a:lnTo>
                <a:lnTo>
                  <a:pt x="21598" y="10614"/>
                </a:lnTo>
                <a:lnTo>
                  <a:pt x="21600" y="21229"/>
                </a:lnTo>
                <a:cubicBezTo>
                  <a:pt x="21600" y="21229"/>
                  <a:pt x="39" y="21600"/>
                  <a:pt x="39" y="21600"/>
                </a:cubicBezTo>
                <a:close/>
              </a:path>
            </a:pathLst>
          </a:custGeom>
          <a:solidFill>
            <a:schemeClr val="accent3"/>
          </a:solidFill>
          <a:ln w="12700" cap="flat">
            <a:noFill/>
            <a:miter lim="400000"/>
          </a:ln>
          <a:effectLst/>
        </p:spPr>
        <p:txBody>
          <a:bodyPr wrap="none" lIns="19050" tIns="19050" rIns="19050" bIns="19050" anchor="ctr" anchorCtr="1">
            <a:normAutofit/>
          </a:bodyPr>
          <a:lstStyle/>
          <a:p>
            <a:pPr algn="ctr"/>
            <a:r>
              <a:rPr lang="en-US" sz="1200" b="1">
                <a:solidFill>
                  <a:schemeClr val="bg1"/>
                </a:solidFill>
              </a:rPr>
              <a:t>Verification method</a:t>
            </a:r>
            <a:endParaRPr lang="zh-CN" altLang="en-US" sz="1400" b="1" dirty="0">
              <a:solidFill>
                <a:schemeClr val="bg1"/>
              </a:solidFill>
              <a:cs typeface="+mn-ea"/>
              <a:sym typeface="+mn-lt"/>
            </a:endParaRPr>
          </a:p>
        </p:txBody>
      </p:sp>
      <p:sp>
        <p:nvSpPr>
          <p:cNvPr id="15" name="Freeform: Shape 8">
            <a:extLst>
              <a:ext uri="{FF2B5EF4-FFF2-40B4-BE49-F238E27FC236}">
                <a16:creationId xmlns:a16="http://schemas.microsoft.com/office/drawing/2014/main" id="{D0CBBEF9-DCE1-084D-8846-08A64F946C28}"/>
              </a:ext>
            </a:extLst>
          </p:cNvPr>
          <p:cNvSpPr/>
          <p:nvPr/>
        </p:nvSpPr>
        <p:spPr>
          <a:xfrm>
            <a:off x="3519499" y="3883106"/>
            <a:ext cx="356795" cy="356795"/>
          </a:xfrm>
          <a:custGeom>
            <a:avLst/>
            <a:gdLst/>
            <a:ahLst/>
            <a:cxnLst>
              <a:cxn ang="0">
                <a:pos x="wd2" y="hd2"/>
              </a:cxn>
              <a:cxn ang="5400000">
                <a:pos x="wd2" y="hd2"/>
              </a:cxn>
              <a:cxn ang="10800000">
                <a:pos x="wd2" y="hd2"/>
              </a:cxn>
              <a:cxn ang="16200000">
                <a:pos x="wd2" y="hd2"/>
              </a:cxn>
            </a:cxnLst>
            <a:rect l="0" t="0" r="r" b="b"/>
            <a:pathLst>
              <a:path w="21600" h="21600" extrusionOk="0">
                <a:moveTo>
                  <a:pt x="14400" y="9000"/>
                </a:moveTo>
                <a:cubicBezTo>
                  <a:pt x="13402" y="9000"/>
                  <a:pt x="12600" y="8198"/>
                  <a:pt x="12600" y="7200"/>
                </a:cubicBezTo>
                <a:cubicBezTo>
                  <a:pt x="12600" y="6202"/>
                  <a:pt x="13402" y="5400"/>
                  <a:pt x="14400" y="5400"/>
                </a:cubicBezTo>
                <a:cubicBezTo>
                  <a:pt x="15398" y="5400"/>
                  <a:pt x="16200" y="6202"/>
                  <a:pt x="16200" y="7200"/>
                </a:cubicBezTo>
                <a:cubicBezTo>
                  <a:pt x="16200" y="8198"/>
                  <a:pt x="15398" y="9000"/>
                  <a:pt x="14400" y="9000"/>
                </a:cubicBezTo>
                <a:close/>
                <a:moveTo>
                  <a:pt x="10800" y="17100"/>
                </a:moveTo>
                <a:cubicBezTo>
                  <a:pt x="8423" y="17100"/>
                  <a:pt x="6356" y="15581"/>
                  <a:pt x="5653" y="13317"/>
                </a:cubicBezTo>
                <a:cubicBezTo>
                  <a:pt x="5498" y="12839"/>
                  <a:pt x="5766" y="12347"/>
                  <a:pt x="6244" y="12192"/>
                </a:cubicBezTo>
                <a:cubicBezTo>
                  <a:pt x="6708" y="12038"/>
                  <a:pt x="7214" y="12305"/>
                  <a:pt x="7369" y="12783"/>
                </a:cubicBezTo>
                <a:cubicBezTo>
                  <a:pt x="7833" y="14288"/>
                  <a:pt x="9225" y="15300"/>
                  <a:pt x="10800" y="15300"/>
                </a:cubicBezTo>
                <a:cubicBezTo>
                  <a:pt x="12375" y="15300"/>
                  <a:pt x="13767" y="14288"/>
                  <a:pt x="14231" y="12783"/>
                </a:cubicBezTo>
                <a:cubicBezTo>
                  <a:pt x="14386" y="12305"/>
                  <a:pt x="14892" y="12038"/>
                  <a:pt x="15370" y="12192"/>
                </a:cubicBezTo>
                <a:cubicBezTo>
                  <a:pt x="15834" y="12347"/>
                  <a:pt x="16102" y="12839"/>
                  <a:pt x="15947" y="13317"/>
                </a:cubicBezTo>
                <a:cubicBezTo>
                  <a:pt x="15244" y="15581"/>
                  <a:pt x="13177" y="17100"/>
                  <a:pt x="10800" y="17100"/>
                </a:cubicBezTo>
                <a:close/>
                <a:moveTo>
                  <a:pt x="7200" y="9000"/>
                </a:moveTo>
                <a:cubicBezTo>
                  <a:pt x="6202" y="9000"/>
                  <a:pt x="5400" y="8198"/>
                  <a:pt x="5400" y="7200"/>
                </a:cubicBezTo>
                <a:cubicBezTo>
                  <a:pt x="5400" y="6202"/>
                  <a:pt x="6202" y="5400"/>
                  <a:pt x="7200" y="5400"/>
                </a:cubicBezTo>
                <a:cubicBezTo>
                  <a:pt x="8198" y="5400"/>
                  <a:pt x="9000" y="6202"/>
                  <a:pt x="9000" y="7200"/>
                </a:cubicBezTo>
                <a:cubicBezTo>
                  <a:pt x="9000" y="8198"/>
                  <a:pt x="8198" y="9000"/>
                  <a:pt x="7200" y="9000"/>
                </a:cubicBezTo>
                <a:close/>
                <a:moveTo>
                  <a:pt x="10800" y="1800"/>
                </a:moveTo>
                <a:cubicBezTo>
                  <a:pt x="5836" y="1800"/>
                  <a:pt x="1800" y="5836"/>
                  <a:pt x="1800" y="10800"/>
                </a:cubicBezTo>
                <a:cubicBezTo>
                  <a:pt x="1800" y="15764"/>
                  <a:pt x="5836" y="19800"/>
                  <a:pt x="10800" y="19800"/>
                </a:cubicBezTo>
                <a:cubicBezTo>
                  <a:pt x="15764" y="19800"/>
                  <a:pt x="19800" y="15764"/>
                  <a:pt x="19800" y="10800"/>
                </a:cubicBezTo>
                <a:cubicBezTo>
                  <a:pt x="19800" y="5836"/>
                  <a:pt x="15764" y="1800"/>
                  <a:pt x="10800" y="1800"/>
                </a:cubicBezTo>
                <a:close/>
                <a:moveTo>
                  <a:pt x="10800" y="21600"/>
                </a:moveTo>
                <a:cubicBezTo>
                  <a:pt x="4837" y="21600"/>
                  <a:pt x="0" y="16762"/>
                  <a:pt x="0" y="10800"/>
                </a:cubicBezTo>
                <a:cubicBezTo>
                  <a:pt x="0" y="4837"/>
                  <a:pt x="4837" y="0"/>
                  <a:pt x="10800" y="0"/>
                </a:cubicBezTo>
                <a:cubicBezTo>
                  <a:pt x="16762" y="0"/>
                  <a:pt x="21600" y="4837"/>
                  <a:pt x="21600" y="10800"/>
                </a:cubicBezTo>
                <a:cubicBezTo>
                  <a:pt x="21600" y="16762"/>
                  <a:pt x="16762" y="21600"/>
                  <a:pt x="10800" y="21600"/>
                </a:cubicBezTo>
                <a:close/>
              </a:path>
            </a:pathLst>
          </a:custGeom>
          <a:solidFill>
            <a:srgbClr val="FFFFFF"/>
          </a:solidFill>
          <a:ln w="12700" cap="flat">
            <a:noFill/>
            <a:miter lim="400000"/>
          </a:ln>
          <a:effectLst/>
        </p:spPr>
        <p:txBody>
          <a:bodyPr anchor="ctr"/>
          <a:lstStyle/>
          <a:p>
            <a:pPr algn="ctr"/>
            <a:endParaRPr>
              <a:cs typeface="+mn-ea"/>
              <a:sym typeface="+mn-lt"/>
            </a:endParaRPr>
          </a:p>
        </p:txBody>
      </p:sp>
      <p:grpSp>
        <p:nvGrpSpPr>
          <p:cNvPr id="16" name="Group 18">
            <a:extLst>
              <a:ext uri="{FF2B5EF4-FFF2-40B4-BE49-F238E27FC236}">
                <a16:creationId xmlns:a16="http://schemas.microsoft.com/office/drawing/2014/main" id="{ED7B6B5B-108F-F54C-8B49-B14FBF3BE823}"/>
              </a:ext>
            </a:extLst>
          </p:cNvPr>
          <p:cNvGrpSpPr/>
          <p:nvPr/>
        </p:nvGrpSpPr>
        <p:grpSpPr>
          <a:xfrm>
            <a:off x="4331760" y="3867894"/>
            <a:ext cx="4128672" cy="381745"/>
            <a:chOff x="5403632" y="2028913"/>
            <a:chExt cx="5504897" cy="508994"/>
          </a:xfrm>
        </p:grpSpPr>
        <p:grpSp>
          <p:nvGrpSpPr>
            <p:cNvPr id="17" name="Group 19">
              <a:extLst>
                <a:ext uri="{FF2B5EF4-FFF2-40B4-BE49-F238E27FC236}">
                  <a16:creationId xmlns:a16="http://schemas.microsoft.com/office/drawing/2014/main" id="{C8CFD5BB-895A-B34D-81E0-2074C3FB63F9}"/>
                </a:ext>
              </a:extLst>
            </p:cNvPr>
            <p:cNvGrpSpPr/>
            <p:nvPr/>
          </p:nvGrpSpPr>
          <p:grpSpPr>
            <a:xfrm>
              <a:off x="5403632" y="2028913"/>
              <a:ext cx="399214" cy="399214"/>
              <a:chOff x="0" y="0"/>
              <a:chExt cx="767929" cy="767929"/>
            </a:xfrm>
          </p:grpSpPr>
          <p:sp>
            <p:nvSpPr>
              <p:cNvPr id="19" name="Freeform: Shape 23">
                <a:extLst>
                  <a:ext uri="{FF2B5EF4-FFF2-40B4-BE49-F238E27FC236}">
                    <a16:creationId xmlns:a16="http://schemas.microsoft.com/office/drawing/2014/main" id="{56722A7F-8CCC-C944-BE86-7733C185CBDC}"/>
                  </a:ext>
                </a:extLst>
              </p:cNvPr>
              <p:cNvSpPr/>
              <p:nvPr/>
            </p:nvSpPr>
            <p:spPr>
              <a:xfrm>
                <a:off x="0" y="0"/>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
            <p:nvSpPr>
              <p:cNvPr id="20" name="Freeform: Shape 24">
                <a:extLst>
                  <a:ext uri="{FF2B5EF4-FFF2-40B4-BE49-F238E27FC236}">
                    <a16:creationId xmlns:a16="http://schemas.microsoft.com/office/drawing/2014/main" id="{E50867A0-DEF1-C949-B09D-611BD55FD80B}"/>
                  </a:ext>
                </a:extLst>
              </p:cNvPr>
              <p:cNvSpPr/>
              <p:nvPr/>
            </p:nvSpPr>
            <p:spPr>
              <a:xfrm>
                <a:off x="234638" y="227334"/>
                <a:ext cx="298653" cy="31326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endParaRPr>
                  <a:cs typeface="+mn-ea"/>
                  <a:sym typeface="+mn-lt"/>
                </a:endParaRPr>
              </a:p>
            </p:txBody>
          </p:sp>
        </p:grpSp>
        <p:sp>
          <p:nvSpPr>
            <p:cNvPr id="18" name="Rectangle 22">
              <a:extLst>
                <a:ext uri="{FF2B5EF4-FFF2-40B4-BE49-F238E27FC236}">
                  <a16:creationId xmlns:a16="http://schemas.microsoft.com/office/drawing/2014/main" id="{8BFBEDEC-DE62-B54E-AF39-C72FFA1C21B9}"/>
                </a:ext>
              </a:extLst>
            </p:cNvPr>
            <p:cNvSpPr/>
            <p:nvPr/>
          </p:nvSpPr>
          <p:spPr>
            <a:xfrm>
              <a:off x="5794964" y="2138764"/>
              <a:ext cx="5113565" cy="399143"/>
            </a:xfrm>
            <a:prstGeom prst="rect">
              <a:avLst/>
            </a:prstGeom>
          </p:spPr>
          <p:txBody>
            <a:bodyPr wrap="square" lIns="144000" tIns="0" rIns="144000" bIns="0" anchor="t">
              <a:normAutofit/>
            </a:bodyPr>
            <a:lstStyle/>
            <a:p>
              <a:pPr>
                <a:lnSpc>
                  <a:spcPct val="120000"/>
                </a:lnSpc>
              </a:pPr>
              <a:r>
                <a:rPr lang="en-US" sz="1100"/>
                <a:t>Let's compare the rank of the artist and the album.</a:t>
              </a:r>
              <a:endParaRPr lang="zh-CN" altLang="en-US" sz="1100" dirty="0">
                <a:solidFill>
                  <a:srgbClr val="000000"/>
                </a:solidFill>
                <a:cs typeface="+mn-ea"/>
                <a:sym typeface="+mn-lt"/>
              </a:endParaRPr>
            </a:p>
          </p:txBody>
        </p:sp>
      </p:grpSp>
      <p:pic>
        <p:nvPicPr>
          <p:cNvPr id="21" name="Picture 20">
            <a:extLst>
              <a:ext uri="{FF2B5EF4-FFF2-40B4-BE49-F238E27FC236}">
                <a16:creationId xmlns:a16="http://schemas.microsoft.com/office/drawing/2014/main" id="{2C7766EB-78F2-B94C-85D9-A32EE1D8FD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18399" y="1258278"/>
            <a:ext cx="3969378" cy="1940406"/>
          </a:xfrm>
          <a:prstGeom prst="rect">
            <a:avLst/>
          </a:prstGeom>
        </p:spPr>
      </p:pic>
      <p:pic>
        <p:nvPicPr>
          <p:cNvPr id="22" name="Picture 21">
            <a:extLst>
              <a:ext uri="{FF2B5EF4-FFF2-40B4-BE49-F238E27FC236}">
                <a16:creationId xmlns:a16="http://schemas.microsoft.com/office/drawing/2014/main" id="{44792030-4001-7340-A7D7-999B243BB63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3642" y="1258278"/>
            <a:ext cx="4028118" cy="1938250"/>
          </a:xfrm>
          <a:prstGeom prst="rect">
            <a:avLst/>
          </a:prstGeom>
        </p:spPr>
      </p:pic>
      <p:sp>
        <p:nvSpPr>
          <p:cNvPr id="23" name="等腰三角形 5">
            <a:extLst>
              <a:ext uri="{FF2B5EF4-FFF2-40B4-BE49-F238E27FC236}">
                <a16:creationId xmlns:a16="http://schemas.microsoft.com/office/drawing/2014/main" id="{31DC9536-D3E4-004A-B76C-877B45DF90B2}"/>
              </a:ext>
            </a:extLst>
          </p:cNvPr>
          <p:cNvSpPr/>
          <p:nvPr/>
        </p:nvSpPr>
        <p:spPr>
          <a:xfrm rot="5400000">
            <a:off x="4062476" y="2032858"/>
            <a:ext cx="925207" cy="24823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Tree>
    <p:extLst>
      <p:ext uri="{BB962C8B-B14F-4D97-AF65-F5344CB8AC3E}">
        <p14:creationId xmlns:p14="http://schemas.microsoft.com/office/powerpoint/2010/main" val="33135805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2">
            <a:extLst>
              <a:ext uri="{FF2B5EF4-FFF2-40B4-BE49-F238E27FC236}">
                <a16:creationId xmlns:a16="http://schemas.microsoft.com/office/drawing/2014/main" id="{FECB1F7A-CBD0-1144-A272-C9089B68CC6C}"/>
              </a:ext>
            </a:extLst>
          </p:cNvPr>
          <p:cNvSpPr/>
          <p:nvPr/>
        </p:nvSpPr>
        <p:spPr>
          <a:xfrm>
            <a:off x="1835696" y="4803998"/>
            <a:ext cx="6912768" cy="177023"/>
          </a:xfrm>
          <a:prstGeom prst="rect">
            <a:avLst/>
          </a:prstGeom>
        </p:spPr>
        <p:txBody>
          <a:bodyPr wrap="square" lIns="144000" tIns="0" rIns="144000" bIns="0" anchor="t">
            <a:noAutofit/>
          </a:bodyPr>
          <a:lstStyle/>
          <a:p>
            <a:r>
              <a:rPr lang="en-US" sz="1200"/>
              <a:t>Since the first quarter of 2018, the rank of artists has risen dramatically.</a:t>
            </a:r>
            <a:endParaRPr lang="en-US" sz="1000"/>
          </a:p>
        </p:txBody>
      </p:sp>
      <p:pic>
        <p:nvPicPr>
          <p:cNvPr id="5" name="Picture 4">
            <a:extLst>
              <a:ext uri="{FF2B5EF4-FFF2-40B4-BE49-F238E27FC236}">
                <a16:creationId xmlns:a16="http://schemas.microsoft.com/office/drawing/2014/main" id="{C0F9F19C-6DD7-1348-93A9-F7C0061866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064" y="699542"/>
            <a:ext cx="8172400" cy="3899899"/>
          </a:xfrm>
          <a:prstGeom prst="rect">
            <a:avLst/>
          </a:prstGeom>
        </p:spPr>
      </p:pic>
    </p:spTree>
    <p:extLst>
      <p:ext uri="{BB962C8B-B14F-4D97-AF65-F5344CB8AC3E}">
        <p14:creationId xmlns:p14="http://schemas.microsoft.com/office/powerpoint/2010/main" val="14597579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ADB31BF-14C8-1A47-A680-1C62632052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68" y="555120"/>
            <a:ext cx="7695702" cy="4280540"/>
          </a:xfrm>
          <a:prstGeom prst="rect">
            <a:avLst/>
          </a:prstGeom>
        </p:spPr>
      </p:pic>
      <p:sp>
        <p:nvSpPr>
          <p:cNvPr id="9" name="Title 1">
            <a:extLst>
              <a:ext uri="{FF2B5EF4-FFF2-40B4-BE49-F238E27FC236}">
                <a16:creationId xmlns:a16="http://schemas.microsoft.com/office/drawing/2014/main" id="{54E3A60C-D045-FA4A-A617-E7750EE6E123}"/>
              </a:ext>
            </a:extLst>
          </p:cNvPr>
          <p:cNvSpPr txBox="1">
            <a:spLocks/>
          </p:cNvSpPr>
          <p:nvPr/>
        </p:nvSpPr>
        <p:spPr>
          <a:xfrm>
            <a:off x="611560" y="175643"/>
            <a:ext cx="2664296"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Album </a:t>
            </a:r>
            <a:endParaRPr lang="en-GB" altLang="zh-CN"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0" name="Diamond 33">
            <a:extLst>
              <a:ext uri="{FF2B5EF4-FFF2-40B4-BE49-F238E27FC236}">
                <a16:creationId xmlns:a16="http://schemas.microsoft.com/office/drawing/2014/main" id="{68DB0C11-49C7-EC4B-B64C-76D2A32053D6}"/>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sp>
        <p:nvSpPr>
          <p:cNvPr id="11" name="Rectangle 22">
            <a:extLst>
              <a:ext uri="{FF2B5EF4-FFF2-40B4-BE49-F238E27FC236}">
                <a16:creationId xmlns:a16="http://schemas.microsoft.com/office/drawing/2014/main" id="{83D126AB-65CF-4E43-8435-36E5C869A33F}"/>
              </a:ext>
            </a:extLst>
          </p:cNvPr>
          <p:cNvSpPr/>
          <p:nvPr/>
        </p:nvSpPr>
        <p:spPr>
          <a:xfrm>
            <a:off x="1835696" y="4842999"/>
            <a:ext cx="6912768" cy="177023"/>
          </a:xfrm>
          <a:prstGeom prst="rect">
            <a:avLst/>
          </a:prstGeom>
        </p:spPr>
        <p:txBody>
          <a:bodyPr wrap="square" lIns="144000" tIns="0" rIns="144000" bIns="0" anchor="t">
            <a:noAutofit/>
          </a:bodyPr>
          <a:lstStyle/>
          <a:p>
            <a:r>
              <a:rPr lang="en-US" sz="1200"/>
              <a:t>Whenever the album topped the charts, the artist also reached the top.</a:t>
            </a:r>
          </a:p>
        </p:txBody>
      </p:sp>
      <p:sp>
        <p:nvSpPr>
          <p:cNvPr id="13" name="Oval 12">
            <a:extLst>
              <a:ext uri="{FF2B5EF4-FFF2-40B4-BE49-F238E27FC236}">
                <a16:creationId xmlns:a16="http://schemas.microsoft.com/office/drawing/2014/main" id="{89D9A59D-929D-374C-99CF-2C32EB097D72}"/>
              </a:ext>
            </a:extLst>
          </p:cNvPr>
          <p:cNvSpPr/>
          <p:nvPr/>
        </p:nvSpPr>
        <p:spPr>
          <a:xfrm>
            <a:off x="3635896" y="504857"/>
            <a:ext cx="576064" cy="5547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8FA0D6F-ACC8-F442-9D7F-1B730526A700}"/>
              </a:ext>
            </a:extLst>
          </p:cNvPr>
          <p:cNvSpPr/>
          <p:nvPr/>
        </p:nvSpPr>
        <p:spPr>
          <a:xfrm>
            <a:off x="4644008" y="504857"/>
            <a:ext cx="576064" cy="5547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CA946D4-0835-2E49-B98E-74E328859171}"/>
              </a:ext>
            </a:extLst>
          </p:cNvPr>
          <p:cNvSpPr/>
          <p:nvPr/>
        </p:nvSpPr>
        <p:spPr>
          <a:xfrm>
            <a:off x="7092280" y="504857"/>
            <a:ext cx="576064" cy="55472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70946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3173BB82-35C6-9648-A65D-3F0A387CFD3C}"/>
              </a:ext>
            </a:extLst>
          </p:cNvPr>
          <p:cNvGrpSpPr/>
          <p:nvPr/>
        </p:nvGrpSpPr>
        <p:grpSpPr>
          <a:xfrm>
            <a:off x="179512" y="339502"/>
            <a:ext cx="8543555" cy="4176464"/>
            <a:chOff x="0" y="330200"/>
            <a:chExt cx="9144000" cy="4469988"/>
          </a:xfrm>
        </p:grpSpPr>
        <p:pic>
          <p:nvPicPr>
            <p:cNvPr id="2" name="Picture 1">
              <a:extLst>
                <a:ext uri="{FF2B5EF4-FFF2-40B4-BE49-F238E27FC236}">
                  <a16:creationId xmlns:a16="http://schemas.microsoft.com/office/drawing/2014/main" id="{8764FD5B-F2BC-8B45-9F4B-B38104695B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30200"/>
              <a:ext cx="9144000" cy="4469988"/>
            </a:xfrm>
            <a:prstGeom prst="rect">
              <a:avLst/>
            </a:prstGeom>
          </p:spPr>
        </p:pic>
        <p:sp>
          <p:nvSpPr>
            <p:cNvPr id="3" name="Oval 2">
              <a:extLst>
                <a:ext uri="{FF2B5EF4-FFF2-40B4-BE49-F238E27FC236}">
                  <a16:creationId xmlns:a16="http://schemas.microsoft.com/office/drawing/2014/main" id="{3BCDEF79-0CA1-F246-8D21-CECC7F923742}"/>
                </a:ext>
              </a:extLst>
            </p:cNvPr>
            <p:cNvSpPr/>
            <p:nvPr/>
          </p:nvSpPr>
          <p:spPr>
            <a:xfrm>
              <a:off x="7164288" y="411510"/>
              <a:ext cx="576064" cy="1728192"/>
            </a:xfrm>
            <a:prstGeom prst="ellipse">
              <a:avLst/>
            </a:prstGeom>
            <a:noFill/>
            <a:ln w="38100">
              <a:solidFill>
                <a:schemeClr val="accent1">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2A37CC39-6661-3F43-95FF-FE38DADAB954}"/>
                </a:ext>
              </a:extLst>
            </p:cNvPr>
            <p:cNvSpPr/>
            <p:nvPr/>
          </p:nvSpPr>
          <p:spPr>
            <a:xfrm>
              <a:off x="8460432" y="411510"/>
              <a:ext cx="576064" cy="1728192"/>
            </a:xfrm>
            <a:prstGeom prst="ellipse">
              <a:avLst/>
            </a:prstGeom>
            <a:noFill/>
            <a:ln w="38100">
              <a:solidFill>
                <a:schemeClr val="accent1">
                  <a:lumMod val="75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16646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BFAFD28-8087-7848-BCA3-55C079AD8678}"/>
              </a:ext>
            </a:extLst>
          </p:cNvPr>
          <p:cNvGrpSpPr/>
          <p:nvPr/>
        </p:nvGrpSpPr>
        <p:grpSpPr>
          <a:xfrm>
            <a:off x="179512" y="267495"/>
            <a:ext cx="8643081" cy="4176464"/>
            <a:chOff x="0" y="355600"/>
            <a:chExt cx="9144000" cy="4418515"/>
          </a:xfrm>
        </p:grpSpPr>
        <p:pic>
          <p:nvPicPr>
            <p:cNvPr id="3" name="Picture 2">
              <a:extLst>
                <a:ext uri="{FF2B5EF4-FFF2-40B4-BE49-F238E27FC236}">
                  <a16:creationId xmlns:a16="http://schemas.microsoft.com/office/drawing/2014/main" id="{2210F7C2-A39B-434B-BF59-365D9C68D4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55600"/>
              <a:ext cx="9144000" cy="4418515"/>
            </a:xfrm>
            <a:prstGeom prst="rect">
              <a:avLst/>
            </a:prstGeom>
          </p:spPr>
        </p:pic>
        <p:sp>
          <p:nvSpPr>
            <p:cNvPr id="4" name="Oval 3">
              <a:extLst>
                <a:ext uri="{FF2B5EF4-FFF2-40B4-BE49-F238E27FC236}">
                  <a16:creationId xmlns:a16="http://schemas.microsoft.com/office/drawing/2014/main" id="{1BDEE986-08CA-624F-9718-94747F9A3E71}"/>
                </a:ext>
              </a:extLst>
            </p:cNvPr>
            <p:cNvSpPr/>
            <p:nvPr/>
          </p:nvSpPr>
          <p:spPr>
            <a:xfrm>
              <a:off x="4932040" y="699542"/>
              <a:ext cx="360040" cy="1951109"/>
            </a:xfrm>
            <a:prstGeom prst="ellipse">
              <a:avLst/>
            </a:prstGeom>
            <a:noFill/>
            <a:ln w="38100">
              <a:solidFill>
                <a:srgbClr val="92D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224CC33E-0680-E14B-9BC8-A8736BC1DC56}"/>
                </a:ext>
              </a:extLst>
            </p:cNvPr>
            <p:cNvSpPr/>
            <p:nvPr/>
          </p:nvSpPr>
          <p:spPr>
            <a:xfrm>
              <a:off x="5436096" y="613748"/>
              <a:ext cx="360040" cy="2606074"/>
            </a:xfrm>
            <a:prstGeom prst="ellipse">
              <a:avLst/>
            </a:prstGeom>
            <a:noFill/>
            <a:ln w="38100">
              <a:solidFill>
                <a:srgbClr val="92D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A3D977B1-093E-F74D-8292-161CCD713A1C}"/>
                </a:ext>
              </a:extLst>
            </p:cNvPr>
            <p:cNvSpPr/>
            <p:nvPr/>
          </p:nvSpPr>
          <p:spPr>
            <a:xfrm>
              <a:off x="7236296" y="483518"/>
              <a:ext cx="360040" cy="1296144"/>
            </a:xfrm>
            <a:prstGeom prst="ellipse">
              <a:avLst/>
            </a:prstGeom>
            <a:noFill/>
            <a:ln w="38100">
              <a:solidFill>
                <a:srgbClr val="92D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95407E7E-822E-B943-86C9-58E80DCDEFEE}"/>
                </a:ext>
              </a:extLst>
            </p:cNvPr>
            <p:cNvSpPr/>
            <p:nvPr/>
          </p:nvSpPr>
          <p:spPr>
            <a:xfrm>
              <a:off x="8532440" y="465212"/>
              <a:ext cx="360040" cy="3402681"/>
            </a:xfrm>
            <a:prstGeom prst="ellipse">
              <a:avLst/>
            </a:prstGeom>
            <a:noFill/>
            <a:ln w="38100">
              <a:solidFill>
                <a:srgbClr val="92D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2B6370FE-554F-A346-8515-CAFE20CA7E90}"/>
                </a:ext>
              </a:extLst>
            </p:cNvPr>
            <p:cNvSpPr/>
            <p:nvPr/>
          </p:nvSpPr>
          <p:spPr>
            <a:xfrm>
              <a:off x="6266009" y="589709"/>
              <a:ext cx="360040" cy="2016224"/>
            </a:xfrm>
            <a:prstGeom prst="ellipse">
              <a:avLst/>
            </a:prstGeom>
            <a:noFill/>
            <a:ln w="38100">
              <a:solidFill>
                <a:srgbClr val="92D05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264872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AE773D6-AA14-F544-840E-C91333309DF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4643" y="535627"/>
            <a:ext cx="3227837" cy="3332267"/>
          </a:xfrm>
          <a:prstGeom prst="rect">
            <a:avLst/>
          </a:prstGeom>
        </p:spPr>
      </p:pic>
      <p:pic>
        <p:nvPicPr>
          <p:cNvPr id="3" name="Picture 2">
            <a:extLst>
              <a:ext uri="{FF2B5EF4-FFF2-40B4-BE49-F238E27FC236}">
                <a16:creationId xmlns:a16="http://schemas.microsoft.com/office/drawing/2014/main" id="{F8E69233-CB7D-1946-A7BB-9E4BD16FD1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4911" y="535627"/>
            <a:ext cx="5179777" cy="3332267"/>
          </a:xfrm>
          <a:prstGeom prst="rect">
            <a:avLst/>
          </a:prstGeom>
        </p:spPr>
      </p:pic>
      <p:sp>
        <p:nvSpPr>
          <p:cNvPr id="4" name="Rectangle 22">
            <a:extLst>
              <a:ext uri="{FF2B5EF4-FFF2-40B4-BE49-F238E27FC236}">
                <a16:creationId xmlns:a16="http://schemas.microsoft.com/office/drawing/2014/main" id="{A71A6605-829A-2640-B817-0E4D04859185}"/>
              </a:ext>
            </a:extLst>
          </p:cNvPr>
          <p:cNvSpPr/>
          <p:nvPr/>
        </p:nvSpPr>
        <p:spPr>
          <a:xfrm>
            <a:off x="1835696" y="4371950"/>
            <a:ext cx="6048672" cy="517494"/>
          </a:xfrm>
          <a:prstGeom prst="rect">
            <a:avLst/>
          </a:prstGeom>
        </p:spPr>
        <p:txBody>
          <a:bodyPr wrap="square" lIns="144000" tIns="0" rIns="144000" bIns="0" anchor="t">
            <a:normAutofit fontScale="62500" lnSpcReduction="20000"/>
          </a:bodyPr>
          <a:lstStyle/>
          <a:p>
            <a:r>
              <a:rPr lang="en-US"/>
              <a:t>This graph shows the relationship between album ranking and artist ranking. </a:t>
            </a:r>
          </a:p>
          <a:p>
            <a:endParaRPr lang="en-US"/>
          </a:p>
          <a:p>
            <a:r>
              <a:rPr lang="en-US"/>
              <a:t>The higher the ranking of the album, the higher the artist's ranking of the artist.</a:t>
            </a:r>
            <a:endParaRPr lang="zh-CN" altLang="en-US" sz="1050" dirty="0">
              <a:solidFill>
                <a:srgbClr val="000000"/>
              </a:solidFill>
              <a:cs typeface="+mn-ea"/>
              <a:sym typeface="+mn-lt"/>
            </a:endParaRPr>
          </a:p>
        </p:txBody>
      </p:sp>
    </p:spTree>
    <p:extLst>
      <p:ext uri="{BB962C8B-B14F-4D97-AF65-F5344CB8AC3E}">
        <p14:creationId xmlns:p14="http://schemas.microsoft.com/office/powerpoint/2010/main" val="2754822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2">
            <a:extLst>
              <a:ext uri="{FF2B5EF4-FFF2-40B4-BE49-F238E27FC236}">
                <a16:creationId xmlns:a16="http://schemas.microsoft.com/office/drawing/2014/main" id="{07D716EE-3926-5E43-A9DC-81AA7E6022A8}"/>
              </a:ext>
            </a:extLst>
          </p:cNvPr>
          <p:cNvSpPr/>
          <p:nvPr/>
        </p:nvSpPr>
        <p:spPr>
          <a:xfrm rot="2702816">
            <a:off x="1077445" y="1599650"/>
            <a:ext cx="1158793" cy="1158793"/>
          </a:xfrm>
          <a:prstGeom prst="roundRect">
            <a:avLst/>
          </a:prstGeom>
          <a:noFill/>
          <a:ln w="31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 name="Rectangle: Rounded Corners 3">
            <a:extLst>
              <a:ext uri="{FF2B5EF4-FFF2-40B4-BE49-F238E27FC236}">
                <a16:creationId xmlns:a16="http://schemas.microsoft.com/office/drawing/2014/main" id="{66DB541D-713D-0C45-BD83-5EAD07B3A146}"/>
              </a:ext>
            </a:extLst>
          </p:cNvPr>
          <p:cNvSpPr/>
          <p:nvPr/>
        </p:nvSpPr>
        <p:spPr>
          <a:xfrm rot="2702816">
            <a:off x="2532247" y="1599649"/>
            <a:ext cx="1158793" cy="1158793"/>
          </a:xfrm>
          <a:prstGeom prst="roundRect">
            <a:avLst/>
          </a:prstGeom>
          <a:noFill/>
          <a:ln w="31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4" name="Rectangle: Rounded Corners 4">
            <a:extLst>
              <a:ext uri="{FF2B5EF4-FFF2-40B4-BE49-F238E27FC236}">
                <a16:creationId xmlns:a16="http://schemas.microsoft.com/office/drawing/2014/main" id="{A6DA3CCF-C767-124D-ABDF-475842D4D8E3}"/>
              </a:ext>
            </a:extLst>
          </p:cNvPr>
          <p:cNvSpPr/>
          <p:nvPr/>
        </p:nvSpPr>
        <p:spPr>
          <a:xfrm rot="2702816">
            <a:off x="3987050" y="1599648"/>
            <a:ext cx="1158793" cy="1158793"/>
          </a:xfrm>
          <a:prstGeom prst="roundRect">
            <a:avLst/>
          </a:prstGeom>
          <a:noFill/>
          <a:ln w="31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5" name="Rectangle: Rounded Corners 5">
            <a:extLst>
              <a:ext uri="{FF2B5EF4-FFF2-40B4-BE49-F238E27FC236}">
                <a16:creationId xmlns:a16="http://schemas.microsoft.com/office/drawing/2014/main" id="{E73026BC-6685-2141-9D64-BA33DE53749E}"/>
              </a:ext>
            </a:extLst>
          </p:cNvPr>
          <p:cNvSpPr/>
          <p:nvPr/>
        </p:nvSpPr>
        <p:spPr>
          <a:xfrm rot="2702816">
            <a:off x="5441852" y="1599646"/>
            <a:ext cx="1158793" cy="1158793"/>
          </a:xfrm>
          <a:prstGeom prst="roundRect">
            <a:avLst/>
          </a:prstGeom>
          <a:noFill/>
          <a:ln w="31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6" name="Group 6">
            <a:extLst>
              <a:ext uri="{FF2B5EF4-FFF2-40B4-BE49-F238E27FC236}">
                <a16:creationId xmlns:a16="http://schemas.microsoft.com/office/drawing/2014/main" id="{E81F673C-2069-5D49-9B70-65C000C4CA45}"/>
              </a:ext>
            </a:extLst>
          </p:cNvPr>
          <p:cNvGrpSpPr/>
          <p:nvPr/>
        </p:nvGrpSpPr>
        <p:grpSpPr>
          <a:xfrm>
            <a:off x="1142491" y="1642553"/>
            <a:ext cx="6924066" cy="1028708"/>
            <a:chOff x="1518512" y="2827198"/>
            <a:chExt cx="9232087" cy="1371610"/>
          </a:xfrm>
        </p:grpSpPr>
        <p:sp>
          <p:nvSpPr>
            <p:cNvPr id="7" name="Freeform: Shape 8">
              <a:extLst>
                <a:ext uri="{FF2B5EF4-FFF2-40B4-BE49-F238E27FC236}">
                  <a16:creationId xmlns:a16="http://schemas.microsoft.com/office/drawing/2014/main" id="{9F5EAFB5-6B17-0349-AC18-755B75D69AAE}"/>
                </a:ext>
              </a:extLst>
            </p:cNvPr>
            <p:cNvSpPr/>
            <p:nvPr/>
          </p:nvSpPr>
          <p:spPr>
            <a:xfrm rot="2702816">
              <a:off x="1518512" y="2827206"/>
              <a:ext cx="1371601" cy="1371601"/>
            </a:xfrm>
            <a:custGeom>
              <a:avLst/>
              <a:gdLst>
                <a:gd name="connsiteX0" fmla="*/ 66957 w 1371601"/>
                <a:gd name="connsiteY0" fmla="*/ 66957 h 1371601"/>
                <a:gd name="connsiteX1" fmla="*/ 228605 w 1371601"/>
                <a:gd name="connsiteY1" fmla="*/ 0 h 1371601"/>
                <a:gd name="connsiteX2" fmla="*/ 1142995 w 1371601"/>
                <a:gd name="connsiteY2" fmla="*/ 0 h 1371601"/>
                <a:gd name="connsiteX3" fmla="*/ 1371601 w 1371601"/>
                <a:gd name="connsiteY3" fmla="*/ 228605 h 1371601"/>
                <a:gd name="connsiteX4" fmla="*/ 1371601 w 1371601"/>
                <a:gd name="connsiteY4" fmla="*/ 1142995 h 1371601"/>
                <a:gd name="connsiteX5" fmla="*/ 1142995 w 1371601"/>
                <a:gd name="connsiteY5" fmla="*/ 1371601 h 1371601"/>
                <a:gd name="connsiteX6" fmla="*/ 228605 w 1371601"/>
                <a:gd name="connsiteY6" fmla="*/ 1371600 h 1371601"/>
                <a:gd name="connsiteX7" fmla="*/ 182533 w 1371601"/>
                <a:gd name="connsiteY7" fmla="*/ 1366956 h 1371601"/>
                <a:gd name="connsiteX8" fmla="*/ 160847 w 1371601"/>
                <a:gd name="connsiteY8" fmla="*/ 1360224 h 1371601"/>
                <a:gd name="connsiteX9" fmla="*/ 707768 w 1371601"/>
                <a:gd name="connsiteY9" fmla="*/ 812406 h 1371601"/>
                <a:gd name="connsiteX10" fmla="*/ 782073 w 1371601"/>
                <a:gd name="connsiteY10" fmla="*/ 886588 h 1371601"/>
                <a:gd name="connsiteX11" fmla="*/ 781829 w 1371601"/>
                <a:gd name="connsiteY11" fmla="*/ 589614 h 1371601"/>
                <a:gd name="connsiteX12" fmla="*/ 484854 w 1371601"/>
                <a:gd name="connsiteY12" fmla="*/ 589857 h 1371601"/>
                <a:gd name="connsiteX13" fmla="*/ 559160 w 1371601"/>
                <a:gd name="connsiteY13" fmla="*/ 664040 h 1371601"/>
                <a:gd name="connsiteX14" fmla="*/ 11843 w 1371601"/>
                <a:gd name="connsiteY14" fmla="*/ 1212254 h 1371601"/>
                <a:gd name="connsiteX15" fmla="*/ 4645 w 1371601"/>
                <a:gd name="connsiteY15" fmla="*/ 1189067 h 1371601"/>
                <a:gd name="connsiteX16" fmla="*/ 0 w 1371601"/>
                <a:gd name="connsiteY16" fmla="*/ 1142995 h 1371601"/>
                <a:gd name="connsiteX17" fmla="*/ 0 w 1371601"/>
                <a:gd name="connsiteY17" fmla="*/ 228604 h 1371601"/>
                <a:gd name="connsiteX18" fmla="*/ 66957 w 1371601"/>
                <a:gd name="connsiteY18" fmla="*/ 66957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71601" h="1371601">
                  <a:moveTo>
                    <a:pt x="66957" y="66957"/>
                  </a:moveTo>
                  <a:cubicBezTo>
                    <a:pt x="108326" y="25588"/>
                    <a:pt x="165477" y="0"/>
                    <a:pt x="228605" y="0"/>
                  </a:cubicBezTo>
                  <a:lnTo>
                    <a:pt x="1142995" y="0"/>
                  </a:lnTo>
                  <a:cubicBezTo>
                    <a:pt x="1269250" y="0"/>
                    <a:pt x="1371600" y="102351"/>
                    <a:pt x="1371601" y="228605"/>
                  </a:cubicBezTo>
                  <a:lnTo>
                    <a:pt x="1371601" y="1142995"/>
                  </a:lnTo>
                  <a:cubicBezTo>
                    <a:pt x="1371600" y="1269250"/>
                    <a:pt x="1269250" y="1371600"/>
                    <a:pt x="1142995" y="1371601"/>
                  </a:cubicBezTo>
                  <a:lnTo>
                    <a:pt x="228605" y="1371600"/>
                  </a:lnTo>
                  <a:cubicBezTo>
                    <a:pt x="212823" y="1371599"/>
                    <a:pt x="197416" y="1370001"/>
                    <a:pt x="182533" y="1366956"/>
                  </a:cubicBezTo>
                  <a:lnTo>
                    <a:pt x="160847" y="1360224"/>
                  </a:lnTo>
                  <a:lnTo>
                    <a:pt x="707768" y="812406"/>
                  </a:lnTo>
                  <a:lnTo>
                    <a:pt x="782073" y="886588"/>
                  </a:lnTo>
                  <a:lnTo>
                    <a:pt x="781829" y="589614"/>
                  </a:lnTo>
                  <a:lnTo>
                    <a:pt x="484854" y="589857"/>
                  </a:lnTo>
                  <a:lnTo>
                    <a:pt x="559160" y="664040"/>
                  </a:lnTo>
                  <a:lnTo>
                    <a:pt x="11843" y="1212254"/>
                  </a:lnTo>
                  <a:lnTo>
                    <a:pt x="4645" y="1189067"/>
                  </a:lnTo>
                  <a:cubicBezTo>
                    <a:pt x="1599" y="1174185"/>
                    <a:pt x="0" y="1158777"/>
                    <a:pt x="0" y="1142995"/>
                  </a:cubicBezTo>
                  <a:lnTo>
                    <a:pt x="0" y="228604"/>
                  </a:lnTo>
                  <a:cubicBezTo>
                    <a:pt x="0" y="165477"/>
                    <a:pt x="25588" y="108326"/>
                    <a:pt x="66957" y="6695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8" name="TextBox 9">
              <a:extLst>
                <a:ext uri="{FF2B5EF4-FFF2-40B4-BE49-F238E27FC236}">
                  <a16:creationId xmlns:a16="http://schemas.microsoft.com/office/drawing/2014/main" id="{60F24560-5906-BD4D-A80B-1FC95BA42DFC}"/>
                </a:ext>
              </a:extLst>
            </p:cNvPr>
            <p:cNvSpPr txBox="1"/>
            <p:nvPr/>
          </p:nvSpPr>
          <p:spPr>
            <a:xfrm>
              <a:off x="2475920" y="3282173"/>
              <a:ext cx="527709" cy="461665"/>
            </a:xfrm>
            <a:prstGeom prst="rect">
              <a:avLst/>
            </a:prstGeom>
            <a:noFill/>
          </p:spPr>
          <p:txBody>
            <a:bodyPr wrap="none">
              <a:normAutofit fontScale="85000" lnSpcReduction="20000"/>
            </a:bodyPr>
            <a:lstStyle/>
            <a:p>
              <a:r>
                <a:rPr lang="en-US" sz="2400" b="1">
                  <a:solidFill>
                    <a:schemeClr val="bg1"/>
                  </a:solidFill>
                  <a:cs typeface="+mn-ea"/>
                  <a:sym typeface="+mn-lt"/>
                </a:rPr>
                <a:t>01</a:t>
              </a:r>
            </a:p>
          </p:txBody>
        </p:sp>
        <p:sp>
          <p:nvSpPr>
            <p:cNvPr id="9" name="Freeform: Shape 10">
              <a:extLst>
                <a:ext uri="{FF2B5EF4-FFF2-40B4-BE49-F238E27FC236}">
                  <a16:creationId xmlns:a16="http://schemas.microsoft.com/office/drawing/2014/main" id="{75E71E58-C5D3-FB49-B29F-410A76EEC40C}"/>
                </a:ext>
              </a:extLst>
            </p:cNvPr>
            <p:cNvSpPr/>
            <p:nvPr/>
          </p:nvSpPr>
          <p:spPr>
            <a:xfrm rot="2702816">
              <a:off x="3458249" y="2827207"/>
              <a:ext cx="1371601" cy="1371601"/>
            </a:xfrm>
            <a:custGeom>
              <a:avLst/>
              <a:gdLst>
                <a:gd name="connsiteX0" fmla="*/ 66957 w 1371601"/>
                <a:gd name="connsiteY0" fmla="*/ 66957 h 1371601"/>
                <a:gd name="connsiteX1" fmla="*/ 228605 w 1371601"/>
                <a:gd name="connsiteY1" fmla="*/ 0 h 1371601"/>
                <a:gd name="connsiteX2" fmla="*/ 1142995 w 1371601"/>
                <a:gd name="connsiteY2" fmla="*/ 0 h 1371601"/>
                <a:gd name="connsiteX3" fmla="*/ 1371601 w 1371601"/>
                <a:gd name="connsiteY3" fmla="*/ 228605 h 1371601"/>
                <a:gd name="connsiteX4" fmla="*/ 1371601 w 1371601"/>
                <a:gd name="connsiteY4" fmla="*/ 1142995 h 1371601"/>
                <a:gd name="connsiteX5" fmla="*/ 1142995 w 1371601"/>
                <a:gd name="connsiteY5" fmla="*/ 1371601 h 1371601"/>
                <a:gd name="connsiteX6" fmla="*/ 228605 w 1371601"/>
                <a:gd name="connsiteY6" fmla="*/ 1371600 h 1371601"/>
                <a:gd name="connsiteX7" fmla="*/ 182533 w 1371601"/>
                <a:gd name="connsiteY7" fmla="*/ 1366956 h 1371601"/>
                <a:gd name="connsiteX8" fmla="*/ 160847 w 1371601"/>
                <a:gd name="connsiteY8" fmla="*/ 1360224 h 1371601"/>
                <a:gd name="connsiteX9" fmla="*/ 707768 w 1371601"/>
                <a:gd name="connsiteY9" fmla="*/ 812406 h 1371601"/>
                <a:gd name="connsiteX10" fmla="*/ 782073 w 1371601"/>
                <a:gd name="connsiteY10" fmla="*/ 886588 h 1371601"/>
                <a:gd name="connsiteX11" fmla="*/ 781829 w 1371601"/>
                <a:gd name="connsiteY11" fmla="*/ 589614 h 1371601"/>
                <a:gd name="connsiteX12" fmla="*/ 484854 w 1371601"/>
                <a:gd name="connsiteY12" fmla="*/ 589857 h 1371601"/>
                <a:gd name="connsiteX13" fmla="*/ 559160 w 1371601"/>
                <a:gd name="connsiteY13" fmla="*/ 664040 h 1371601"/>
                <a:gd name="connsiteX14" fmla="*/ 11843 w 1371601"/>
                <a:gd name="connsiteY14" fmla="*/ 1212254 h 1371601"/>
                <a:gd name="connsiteX15" fmla="*/ 4645 w 1371601"/>
                <a:gd name="connsiteY15" fmla="*/ 1189067 h 1371601"/>
                <a:gd name="connsiteX16" fmla="*/ 0 w 1371601"/>
                <a:gd name="connsiteY16" fmla="*/ 1142995 h 1371601"/>
                <a:gd name="connsiteX17" fmla="*/ 0 w 1371601"/>
                <a:gd name="connsiteY17" fmla="*/ 228604 h 1371601"/>
                <a:gd name="connsiteX18" fmla="*/ 66957 w 1371601"/>
                <a:gd name="connsiteY18" fmla="*/ 66957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71601" h="1371601">
                  <a:moveTo>
                    <a:pt x="66957" y="66957"/>
                  </a:moveTo>
                  <a:cubicBezTo>
                    <a:pt x="108326" y="25588"/>
                    <a:pt x="165477" y="0"/>
                    <a:pt x="228605" y="0"/>
                  </a:cubicBezTo>
                  <a:lnTo>
                    <a:pt x="1142995" y="0"/>
                  </a:lnTo>
                  <a:cubicBezTo>
                    <a:pt x="1269250" y="0"/>
                    <a:pt x="1371600" y="102351"/>
                    <a:pt x="1371601" y="228605"/>
                  </a:cubicBezTo>
                  <a:lnTo>
                    <a:pt x="1371601" y="1142995"/>
                  </a:lnTo>
                  <a:cubicBezTo>
                    <a:pt x="1371600" y="1269250"/>
                    <a:pt x="1269250" y="1371600"/>
                    <a:pt x="1142995" y="1371601"/>
                  </a:cubicBezTo>
                  <a:lnTo>
                    <a:pt x="228605" y="1371600"/>
                  </a:lnTo>
                  <a:cubicBezTo>
                    <a:pt x="212823" y="1371599"/>
                    <a:pt x="197416" y="1370001"/>
                    <a:pt x="182533" y="1366956"/>
                  </a:cubicBezTo>
                  <a:lnTo>
                    <a:pt x="160847" y="1360224"/>
                  </a:lnTo>
                  <a:lnTo>
                    <a:pt x="707768" y="812406"/>
                  </a:lnTo>
                  <a:lnTo>
                    <a:pt x="782073" y="886588"/>
                  </a:lnTo>
                  <a:lnTo>
                    <a:pt x="781829" y="589614"/>
                  </a:lnTo>
                  <a:lnTo>
                    <a:pt x="484854" y="589857"/>
                  </a:lnTo>
                  <a:lnTo>
                    <a:pt x="559160" y="664040"/>
                  </a:lnTo>
                  <a:lnTo>
                    <a:pt x="11843" y="1212254"/>
                  </a:lnTo>
                  <a:lnTo>
                    <a:pt x="4645" y="1189067"/>
                  </a:lnTo>
                  <a:cubicBezTo>
                    <a:pt x="1599" y="1174185"/>
                    <a:pt x="0" y="1158777"/>
                    <a:pt x="0" y="1142995"/>
                  </a:cubicBezTo>
                  <a:lnTo>
                    <a:pt x="0" y="228604"/>
                  </a:lnTo>
                  <a:cubicBezTo>
                    <a:pt x="0" y="165477"/>
                    <a:pt x="25588" y="108326"/>
                    <a:pt x="66957" y="6695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0" name="TextBox 11">
              <a:extLst>
                <a:ext uri="{FF2B5EF4-FFF2-40B4-BE49-F238E27FC236}">
                  <a16:creationId xmlns:a16="http://schemas.microsoft.com/office/drawing/2014/main" id="{5030DDAF-F519-F746-A27F-195F6DFCCBF1}"/>
                </a:ext>
              </a:extLst>
            </p:cNvPr>
            <p:cNvSpPr txBox="1"/>
            <p:nvPr/>
          </p:nvSpPr>
          <p:spPr>
            <a:xfrm>
              <a:off x="4415657" y="3282174"/>
              <a:ext cx="527709" cy="461665"/>
            </a:xfrm>
            <a:prstGeom prst="rect">
              <a:avLst/>
            </a:prstGeom>
            <a:noFill/>
          </p:spPr>
          <p:txBody>
            <a:bodyPr wrap="none">
              <a:normAutofit fontScale="85000" lnSpcReduction="20000"/>
            </a:bodyPr>
            <a:lstStyle/>
            <a:p>
              <a:r>
                <a:rPr lang="en-US" sz="2400" b="1">
                  <a:solidFill>
                    <a:schemeClr val="bg1"/>
                  </a:solidFill>
                  <a:cs typeface="+mn-ea"/>
                  <a:sym typeface="+mn-lt"/>
                </a:rPr>
                <a:t>02</a:t>
              </a:r>
            </a:p>
          </p:txBody>
        </p:sp>
        <p:sp>
          <p:nvSpPr>
            <p:cNvPr id="11" name="Freeform: Shape 12">
              <a:extLst>
                <a:ext uri="{FF2B5EF4-FFF2-40B4-BE49-F238E27FC236}">
                  <a16:creationId xmlns:a16="http://schemas.microsoft.com/office/drawing/2014/main" id="{2ECAFDAD-B71D-C243-AF3A-807508115545}"/>
                </a:ext>
              </a:extLst>
            </p:cNvPr>
            <p:cNvSpPr/>
            <p:nvPr/>
          </p:nvSpPr>
          <p:spPr>
            <a:xfrm rot="2702816">
              <a:off x="5397986" y="2827206"/>
              <a:ext cx="1371601" cy="1371601"/>
            </a:xfrm>
            <a:custGeom>
              <a:avLst/>
              <a:gdLst>
                <a:gd name="connsiteX0" fmla="*/ 66957 w 1371601"/>
                <a:gd name="connsiteY0" fmla="*/ 66957 h 1371601"/>
                <a:gd name="connsiteX1" fmla="*/ 228605 w 1371601"/>
                <a:gd name="connsiteY1" fmla="*/ 0 h 1371601"/>
                <a:gd name="connsiteX2" fmla="*/ 1142995 w 1371601"/>
                <a:gd name="connsiteY2" fmla="*/ 0 h 1371601"/>
                <a:gd name="connsiteX3" fmla="*/ 1371601 w 1371601"/>
                <a:gd name="connsiteY3" fmla="*/ 228605 h 1371601"/>
                <a:gd name="connsiteX4" fmla="*/ 1371601 w 1371601"/>
                <a:gd name="connsiteY4" fmla="*/ 1142995 h 1371601"/>
                <a:gd name="connsiteX5" fmla="*/ 1142995 w 1371601"/>
                <a:gd name="connsiteY5" fmla="*/ 1371601 h 1371601"/>
                <a:gd name="connsiteX6" fmla="*/ 228605 w 1371601"/>
                <a:gd name="connsiteY6" fmla="*/ 1371600 h 1371601"/>
                <a:gd name="connsiteX7" fmla="*/ 182533 w 1371601"/>
                <a:gd name="connsiteY7" fmla="*/ 1366956 h 1371601"/>
                <a:gd name="connsiteX8" fmla="*/ 160847 w 1371601"/>
                <a:gd name="connsiteY8" fmla="*/ 1360224 h 1371601"/>
                <a:gd name="connsiteX9" fmla="*/ 707768 w 1371601"/>
                <a:gd name="connsiteY9" fmla="*/ 812406 h 1371601"/>
                <a:gd name="connsiteX10" fmla="*/ 782073 w 1371601"/>
                <a:gd name="connsiteY10" fmla="*/ 886588 h 1371601"/>
                <a:gd name="connsiteX11" fmla="*/ 781829 w 1371601"/>
                <a:gd name="connsiteY11" fmla="*/ 589614 h 1371601"/>
                <a:gd name="connsiteX12" fmla="*/ 484854 w 1371601"/>
                <a:gd name="connsiteY12" fmla="*/ 589857 h 1371601"/>
                <a:gd name="connsiteX13" fmla="*/ 559160 w 1371601"/>
                <a:gd name="connsiteY13" fmla="*/ 664040 h 1371601"/>
                <a:gd name="connsiteX14" fmla="*/ 11843 w 1371601"/>
                <a:gd name="connsiteY14" fmla="*/ 1212254 h 1371601"/>
                <a:gd name="connsiteX15" fmla="*/ 4645 w 1371601"/>
                <a:gd name="connsiteY15" fmla="*/ 1189067 h 1371601"/>
                <a:gd name="connsiteX16" fmla="*/ 0 w 1371601"/>
                <a:gd name="connsiteY16" fmla="*/ 1142995 h 1371601"/>
                <a:gd name="connsiteX17" fmla="*/ 0 w 1371601"/>
                <a:gd name="connsiteY17" fmla="*/ 228604 h 1371601"/>
                <a:gd name="connsiteX18" fmla="*/ 66957 w 1371601"/>
                <a:gd name="connsiteY18" fmla="*/ 66957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71601" h="1371601">
                  <a:moveTo>
                    <a:pt x="66957" y="66957"/>
                  </a:moveTo>
                  <a:cubicBezTo>
                    <a:pt x="108326" y="25588"/>
                    <a:pt x="165477" y="0"/>
                    <a:pt x="228605" y="0"/>
                  </a:cubicBezTo>
                  <a:lnTo>
                    <a:pt x="1142995" y="0"/>
                  </a:lnTo>
                  <a:cubicBezTo>
                    <a:pt x="1269250" y="0"/>
                    <a:pt x="1371600" y="102351"/>
                    <a:pt x="1371601" y="228605"/>
                  </a:cubicBezTo>
                  <a:lnTo>
                    <a:pt x="1371601" y="1142995"/>
                  </a:lnTo>
                  <a:cubicBezTo>
                    <a:pt x="1371600" y="1269250"/>
                    <a:pt x="1269250" y="1371600"/>
                    <a:pt x="1142995" y="1371601"/>
                  </a:cubicBezTo>
                  <a:lnTo>
                    <a:pt x="228605" y="1371600"/>
                  </a:lnTo>
                  <a:cubicBezTo>
                    <a:pt x="212823" y="1371599"/>
                    <a:pt x="197416" y="1370001"/>
                    <a:pt x="182533" y="1366956"/>
                  </a:cubicBezTo>
                  <a:lnTo>
                    <a:pt x="160847" y="1360224"/>
                  </a:lnTo>
                  <a:lnTo>
                    <a:pt x="707768" y="812406"/>
                  </a:lnTo>
                  <a:lnTo>
                    <a:pt x="782073" y="886588"/>
                  </a:lnTo>
                  <a:lnTo>
                    <a:pt x="781829" y="589614"/>
                  </a:lnTo>
                  <a:lnTo>
                    <a:pt x="484854" y="589857"/>
                  </a:lnTo>
                  <a:lnTo>
                    <a:pt x="559160" y="664040"/>
                  </a:lnTo>
                  <a:lnTo>
                    <a:pt x="11843" y="1212254"/>
                  </a:lnTo>
                  <a:lnTo>
                    <a:pt x="4645" y="1189067"/>
                  </a:lnTo>
                  <a:cubicBezTo>
                    <a:pt x="1599" y="1174185"/>
                    <a:pt x="0" y="1158777"/>
                    <a:pt x="0" y="1142995"/>
                  </a:cubicBezTo>
                  <a:lnTo>
                    <a:pt x="0" y="228604"/>
                  </a:lnTo>
                  <a:cubicBezTo>
                    <a:pt x="0" y="165477"/>
                    <a:pt x="25588" y="108326"/>
                    <a:pt x="66957" y="6695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2" name="TextBox 13">
              <a:extLst>
                <a:ext uri="{FF2B5EF4-FFF2-40B4-BE49-F238E27FC236}">
                  <a16:creationId xmlns:a16="http://schemas.microsoft.com/office/drawing/2014/main" id="{1FD5E5D5-AA09-2D48-AB7E-D2DDDB7F731A}"/>
                </a:ext>
              </a:extLst>
            </p:cNvPr>
            <p:cNvSpPr txBox="1"/>
            <p:nvPr/>
          </p:nvSpPr>
          <p:spPr>
            <a:xfrm>
              <a:off x="6355394" y="3282173"/>
              <a:ext cx="527709" cy="461665"/>
            </a:xfrm>
            <a:prstGeom prst="rect">
              <a:avLst/>
            </a:prstGeom>
            <a:noFill/>
          </p:spPr>
          <p:txBody>
            <a:bodyPr wrap="none">
              <a:normAutofit fontScale="85000" lnSpcReduction="20000"/>
            </a:bodyPr>
            <a:lstStyle/>
            <a:p>
              <a:r>
                <a:rPr lang="en-US" sz="2400" b="1">
                  <a:solidFill>
                    <a:schemeClr val="bg1"/>
                  </a:solidFill>
                  <a:cs typeface="+mn-ea"/>
                  <a:sym typeface="+mn-lt"/>
                </a:rPr>
                <a:t>03</a:t>
              </a:r>
            </a:p>
          </p:txBody>
        </p:sp>
        <p:sp>
          <p:nvSpPr>
            <p:cNvPr id="13" name="Freeform: Shape 14">
              <a:extLst>
                <a:ext uri="{FF2B5EF4-FFF2-40B4-BE49-F238E27FC236}">
                  <a16:creationId xmlns:a16="http://schemas.microsoft.com/office/drawing/2014/main" id="{A62F369B-901B-9D47-85A1-B93E4E68CB9D}"/>
                </a:ext>
              </a:extLst>
            </p:cNvPr>
            <p:cNvSpPr/>
            <p:nvPr/>
          </p:nvSpPr>
          <p:spPr>
            <a:xfrm rot="2702816">
              <a:off x="7337723" y="2827203"/>
              <a:ext cx="1371601" cy="1371601"/>
            </a:xfrm>
            <a:custGeom>
              <a:avLst/>
              <a:gdLst>
                <a:gd name="connsiteX0" fmla="*/ 66957 w 1371601"/>
                <a:gd name="connsiteY0" fmla="*/ 66957 h 1371601"/>
                <a:gd name="connsiteX1" fmla="*/ 228605 w 1371601"/>
                <a:gd name="connsiteY1" fmla="*/ 0 h 1371601"/>
                <a:gd name="connsiteX2" fmla="*/ 1142995 w 1371601"/>
                <a:gd name="connsiteY2" fmla="*/ 0 h 1371601"/>
                <a:gd name="connsiteX3" fmla="*/ 1371601 w 1371601"/>
                <a:gd name="connsiteY3" fmla="*/ 228605 h 1371601"/>
                <a:gd name="connsiteX4" fmla="*/ 1371601 w 1371601"/>
                <a:gd name="connsiteY4" fmla="*/ 1142995 h 1371601"/>
                <a:gd name="connsiteX5" fmla="*/ 1142995 w 1371601"/>
                <a:gd name="connsiteY5" fmla="*/ 1371601 h 1371601"/>
                <a:gd name="connsiteX6" fmla="*/ 228605 w 1371601"/>
                <a:gd name="connsiteY6" fmla="*/ 1371600 h 1371601"/>
                <a:gd name="connsiteX7" fmla="*/ 182533 w 1371601"/>
                <a:gd name="connsiteY7" fmla="*/ 1366956 h 1371601"/>
                <a:gd name="connsiteX8" fmla="*/ 160847 w 1371601"/>
                <a:gd name="connsiteY8" fmla="*/ 1360224 h 1371601"/>
                <a:gd name="connsiteX9" fmla="*/ 707768 w 1371601"/>
                <a:gd name="connsiteY9" fmla="*/ 812406 h 1371601"/>
                <a:gd name="connsiteX10" fmla="*/ 782073 w 1371601"/>
                <a:gd name="connsiteY10" fmla="*/ 886588 h 1371601"/>
                <a:gd name="connsiteX11" fmla="*/ 781829 w 1371601"/>
                <a:gd name="connsiteY11" fmla="*/ 589614 h 1371601"/>
                <a:gd name="connsiteX12" fmla="*/ 484854 w 1371601"/>
                <a:gd name="connsiteY12" fmla="*/ 589857 h 1371601"/>
                <a:gd name="connsiteX13" fmla="*/ 559160 w 1371601"/>
                <a:gd name="connsiteY13" fmla="*/ 664040 h 1371601"/>
                <a:gd name="connsiteX14" fmla="*/ 11843 w 1371601"/>
                <a:gd name="connsiteY14" fmla="*/ 1212254 h 1371601"/>
                <a:gd name="connsiteX15" fmla="*/ 4645 w 1371601"/>
                <a:gd name="connsiteY15" fmla="*/ 1189067 h 1371601"/>
                <a:gd name="connsiteX16" fmla="*/ 0 w 1371601"/>
                <a:gd name="connsiteY16" fmla="*/ 1142995 h 1371601"/>
                <a:gd name="connsiteX17" fmla="*/ 0 w 1371601"/>
                <a:gd name="connsiteY17" fmla="*/ 228604 h 1371601"/>
                <a:gd name="connsiteX18" fmla="*/ 66957 w 1371601"/>
                <a:gd name="connsiteY18" fmla="*/ 66957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71601" h="1371601">
                  <a:moveTo>
                    <a:pt x="66957" y="66957"/>
                  </a:moveTo>
                  <a:cubicBezTo>
                    <a:pt x="108326" y="25588"/>
                    <a:pt x="165477" y="0"/>
                    <a:pt x="228605" y="0"/>
                  </a:cubicBezTo>
                  <a:lnTo>
                    <a:pt x="1142995" y="0"/>
                  </a:lnTo>
                  <a:cubicBezTo>
                    <a:pt x="1269250" y="0"/>
                    <a:pt x="1371600" y="102351"/>
                    <a:pt x="1371601" y="228605"/>
                  </a:cubicBezTo>
                  <a:lnTo>
                    <a:pt x="1371601" y="1142995"/>
                  </a:lnTo>
                  <a:cubicBezTo>
                    <a:pt x="1371600" y="1269250"/>
                    <a:pt x="1269250" y="1371600"/>
                    <a:pt x="1142995" y="1371601"/>
                  </a:cubicBezTo>
                  <a:lnTo>
                    <a:pt x="228605" y="1371600"/>
                  </a:lnTo>
                  <a:cubicBezTo>
                    <a:pt x="212823" y="1371599"/>
                    <a:pt x="197416" y="1370001"/>
                    <a:pt x="182533" y="1366956"/>
                  </a:cubicBezTo>
                  <a:lnTo>
                    <a:pt x="160847" y="1360224"/>
                  </a:lnTo>
                  <a:lnTo>
                    <a:pt x="707768" y="812406"/>
                  </a:lnTo>
                  <a:lnTo>
                    <a:pt x="782073" y="886588"/>
                  </a:lnTo>
                  <a:lnTo>
                    <a:pt x="781829" y="589614"/>
                  </a:lnTo>
                  <a:lnTo>
                    <a:pt x="484854" y="589857"/>
                  </a:lnTo>
                  <a:lnTo>
                    <a:pt x="559160" y="664040"/>
                  </a:lnTo>
                  <a:lnTo>
                    <a:pt x="11843" y="1212254"/>
                  </a:lnTo>
                  <a:lnTo>
                    <a:pt x="4645" y="1189067"/>
                  </a:lnTo>
                  <a:cubicBezTo>
                    <a:pt x="1599" y="1174185"/>
                    <a:pt x="0" y="1158777"/>
                    <a:pt x="0" y="1142995"/>
                  </a:cubicBezTo>
                  <a:lnTo>
                    <a:pt x="0" y="228604"/>
                  </a:lnTo>
                  <a:cubicBezTo>
                    <a:pt x="0" y="165477"/>
                    <a:pt x="25588" y="108326"/>
                    <a:pt x="66957" y="6695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4" name="TextBox 15">
              <a:extLst>
                <a:ext uri="{FF2B5EF4-FFF2-40B4-BE49-F238E27FC236}">
                  <a16:creationId xmlns:a16="http://schemas.microsoft.com/office/drawing/2014/main" id="{B47E13D5-1A3D-8648-B3BA-6332F71427FF}"/>
                </a:ext>
              </a:extLst>
            </p:cNvPr>
            <p:cNvSpPr txBox="1"/>
            <p:nvPr/>
          </p:nvSpPr>
          <p:spPr>
            <a:xfrm>
              <a:off x="8295131" y="3282170"/>
              <a:ext cx="527709" cy="461665"/>
            </a:xfrm>
            <a:prstGeom prst="rect">
              <a:avLst/>
            </a:prstGeom>
            <a:noFill/>
          </p:spPr>
          <p:txBody>
            <a:bodyPr wrap="none">
              <a:normAutofit fontScale="85000" lnSpcReduction="20000"/>
            </a:bodyPr>
            <a:lstStyle/>
            <a:p>
              <a:r>
                <a:rPr lang="en-US" sz="2400" b="1">
                  <a:solidFill>
                    <a:schemeClr val="bg1"/>
                  </a:solidFill>
                  <a:cs typeface="+mn-ea"/>
                  <a:sym typeface="+mn-lt"/>
                </a:rPr>
                <a:t>04</a:t>
              </a:r>
            </a:p>
          </p:txBody>
        </p:sp>
        <p:sp>
          <p:nvSpPr>
            <p:cNvPr id="15" name="Freeform: Shape 16">
              <a:extLst>
                <a:ext uri="{FF2B5EF4-FFF2-40B4-BE49-F238E27FC236}">
                  <a16:creationId xmlns:a16="http://schemas.microsoft.com/office/drawing/2014/main" id="{6D3A0130-CA8B-0342-8AD7-C13A14E7309E}"/>
                </a:ext>
              </a:extLst>
            </p:cNvPr>
            <p:cNvSpPr/>
            <p:nvPr/>
          </p:nvSpPr>
          <p:spPr>
            <a:xfrm rot="2702816">
              <a:off x="9265482" y="2827198"/>
              <a:ext cx="1371601" cy="1371601"/>
            </a:xfrm>
            <a:custGeom>
              <a:avLst/>
              <a:gdLst>
                <a:gd name="connsiteX0" fmla="*/ 66957 w 1371601"/>
                <a:gd name="connsiteY0" fmla="*/ 66957 h 1371601"/>
                <a:gd name="connsiteX1" fmla="*/ 228605 w 1371601"/>
                <a:gd name="connsiteY1" fmla="*/ 0 h 1371601"/>
                <a:gd name="connsiteX2" fmla="*/ 1142995 w 1371601"/>
                <a:gd name="connsiteY2" fmla="*/ 0 h 1371601"/>
                <a:gd name="connsiteX3" fmla="*/ 1371601 w 1371601"/>
                <a:gd name="connsiteY3" fmla="*/ 228605 h 1371601"/>
                <a:gd name="connsiteX4" fmla="*/ 1371601 w 1371601"/>
                <a:gd name="connsiteY4" fmla="*/ 1142995 h 1371601"/>
                <a:gd name="connsiteX5" fmla="*/ 1142995 w 1371601"/>
                <a:gd name="connsiteY5" fmla="*/ 1371601 h 1371601"/>
                <a:gd name="connsiteX6" fmla="*/ 228605 w 1371601"/>
                <a:gd name="connsiteY6" fmla="*/ 1371600 h 1371601"/>
                <a:gd name="connsiteX7" fmla="*/ 182533 w 1371601"/>
                <a:gd name="connsiteY7" fmla="*/ 1366956 h 1371601"/>
                <a:gd name="connsiteX8" fmla="*/ 160847 w 1371601"/>
                <a:gd name="connsiteY8" fmla="*/ 1360224 h 1371601"/>
                <a:gd name="connsiteX9" fmla="*/ 707768 w 1371601"/>
                <a:gd name="connsiteY9" fmla="*/ 812406 h 1371601"/>
                <a:gd name="connsiteX10" fmla="*/ 782073 w 1371601"/>
                <a:gd name="connsiteY10" fmla="*/ 886588 h 1371601"/>
                <a:gd name="connsiteX11" fmla="*/ 781829 w 1371601"/>
                <a:gd name="connsiteY11" fmla="*/ 589614 h 1371601"/>
                <a:gd name="connsiteX12" fmla="*/ 484854 w 1371601"/>
                <a:gd name="connsiteY12" fmla="*/ 589857 h 1371601"/>
                <a:gd name="connsiteX13" fmla="*/ 559160 w 1371601"/>
                <a:gd name="connsiteY13" fmla="*/ 664040 h 1371601"/>
                <a:gd name="connsiteX14" fmla="*/ 11843 w 1371601"/>
                <a:gd name="connsiteY14" fmla="*/ 1212254 h 1371601"/>
                <a:gd name="connsiteX15" fmla="*/ 4645 w 1371601"/>
                <a:gd name="connsiteY15" fmla="*/ 1189067 h 1371601"/>
                <a:gd name="connsiteX16" fmla="*/ 0 w 1371601"/>
                <a:gd name="connsiteY16" fmla="*/ 1142995 h 1371601"/>
                <a:gd name="connsiteX17" fmla="*/ 0 w 1371601"/>
                <a:gd name="connsiteY17" fmla="*/ 228604 h 1371601"/>
                <a:gd name="connsiteX18" fmla="*/ 66957 w 1371601"/>
                <a:gd name="connsiteY18" fmla="*/ 66957 h 1371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71601" h="1371601">
                  <a:moveTo>
                    <a:pt x="66957" y="66957"/>
                  </a:moveTo>
                  <a:cubicBezTo>
                    <a:pt x="108326" y="25588"/>
                    <a:pt x="165477" y="0"/>
                    <a:pt x="228605" y="0"/>
                  </a:cubicBezTo>
                  <a:lnTo>
                    <a:pt x="1142995" y="0"/>
                  </a:lnTo>
                  <a:cubicBezTo>
                    <a:pt x="1269250" y="0"/>
                    <a:pt x="1371600" y="102351"/>
                    <a:pt x="1371601" y="228605"/>
                  </a:cubicBezTo>
                  <a:lnTo>
                    <a:pt x="1371601" y="1142995"/>
                  </a:lnTo>
                  <a:cubicBezTo>
                    <a:pt x="1371600" y="1269250"/>
                    <a:pt x="1269250" y="1371600"/>
                    <a:pt x="1142995" y="1371601"/>
                  </a:cubicBezTo>
                  <a:lnTo>
                    <a:pt x="228605" y="1371600"/>
                  </a:lnTo>
                  <a:cubicBezTo>
                    <a:pt x="212823" y="1371599"/>
                    <a:pt x="197416" y="1370001"/>
                    <a:pt x="182533" y="1366956"/>
                  </a:cubicBezTo>
                  <a:lnTo>
                    <a:pt x="160847" y="1360224"/>
                  </a:lnTo>
                  <a:lnTo>
                    <a:pt x="707768" y="812406"/>
                  </a:lnTo>
                  <a:lnTo>
                    <a:pt x="782073" y="886588"/>
                  </a:lnTo>
                  <a:lnTo>
                    <a:pt x="781829" y="589614"/>
                  </a:lnTo>
                  <a:lnTo>
                    <a:pt x="484854" y="589857"/>
                  </a:lnTo>
                  <a:lnTo>
                    <a:pt x="559160" y="664040"/>
                  </a:lnTo>
                  <a:lnTo>
                    <a:pt x="11843" y="1212254"/>
                  </a:lnTo>
                  <a:lnTo>
                    <a:pt x="4645" y="1189067"/>
                  </a:lnTo>
                  <a:cubicBezTo>
                    <a:pt x="1599" y="1174185"/>
                    <a:pt x="0" y="1158777"/>
                    <a:pt x="0" y="1142995"/>
                  </a:cubicBezTo>
                  <a:lnTo>
                    <a:pt x="0" y="228604"/>
                  </a:lnTo>
                  <a:cubicBezTo>
                    <a:pt x="0" y="165477"/>
                    <a:pt x="25588" y="108326"/>
                    <a:pt x="66957" y="6695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6" name="TextBox 17">
              <a:extLst>
                <a:ext uri="{FF2B5EF4-FFF2-40B4-BE49-F238E27FC236}">
                  <a16:creationId xmlns:a16="http://schemas.microsoft.com/office/drawing/2014/main" id="{9B48FA77-B616-2243-BD65-4E5345854152}"/>
                </a:ext>
              </a:extLst>
            </p:cNvPr>
            <p:cNvSpPr txBox="1"/>
            <p:nvPr/>
          </p:nvSpPr>
          <p:spPr>
            <a:xfrm>
              <a:off x="10222890" y="3282165"/>
              <a:ext cx="527709" cy="461665"/>
            </a:xfrm>
            <a:prstGeom prst="rect">
              <a:avLst/>
            </a:prstGeom>
            <a:noFill/>
          </p:spPr>
          <p:txBody>
            <a:bodyPr wrap="none">
              <a:normAutofit fontScale="85000" lnSpcReduction="20000"/>
            </a:bodyPr>
            <a:lstStyle/>
            <a:p>
              <a:r>
                <a:rPr lang="en-US" sz="2400" b="1">
                  <a:solidFill>
                    <a:schemeClr val="bg1"/>
                  </a:solidFill>
                  <a:cs typeface="+mn-ea"/>
                  <a:sym typeface="+mn-lt"/>
                </a:rPr>
                <a:t>05</a:t>
              </a:r>
            </a:p>
          </p:txBody>
        </p:sp>
      </p:grpSp>
      <p:sp>
        <p:nvSpPr>
          <p:cNvPr id="17" name="Rectangle: Rounded Corners 7">
            <a:extLst>
              <a:ext uri="{FF2B5EF4-FFF2-40B4-BE49-F238E27FC236}">
                <a16:creationId xmlns:a16="http://schemas.microsoft.com/office/drawing/2014/main" id="{388E8556-AAFB-B34A-AF33-EA45201B9469}"/>
              </a:ext>
            </a:extLst>
          </p:cNvPr>
          <p:cNvSpPr/>
          <p:nvPr/>
        </p:nvSpPr>
        <p:spPr>
          <a:xfrm rot="2702816">
            <a:off x="6887671" y="1599642"/>
            <a:ext cx="1158793" cy="1158793"/>
          </a:xfrm>
          <a:prstGeom prst="roundRect">
            <a:avLst/>
          </a:prstGeom>
          <a:noFill/>
          <a:ln w="3175">
            <a:solidFill>
              <a:schemeClr val="bg1">
                <a:lumMod val="6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18" name="Group 18">
            <a:extLst>
              <a:ext uri="{FF2B5EF4-FFF2-40B4-BE49-F238E27FC236}">
                <a16:creationId xmlns:a16="http://schemas.microsoft.com/office/drawing/2014/main" id="{2331609C-817A-504A-819B-1070716055DB}"/>
              </a:ext>
            </a:extLst>
          </p:cNvPr>
          <p:cNvGrpSpPr/>
          <p:nvPr/>
        </p:nvGrpSpPr>
        <p:grpSpPr>
          <a:xfrm>
            <a:off x="824790" y="3068402"/>
            <a:ext cx="7494422" cy="642945"/>
            <a:chOff x="1395236" y="2161845"/>
            <a:chExt cx="11763384" cy="857260"/>
          </a:xfrm>
        </p:grpSpPr>
        <p:grpSp>
          <p:nvGrpSpPr>
            <p:cNvPr id="19" name="Group 19">
              <a:extLst>
                <a:ext uri="{FF2B5EF4-FFF2-40B4-BE49-F238E27FC236}">
                  <a16:creationId xmlns:a16="http://schemas.microsoft.com/office/drawing/2014/main" id="{EAE993A7-8B7A-544B-BD17-50D60A789A97}"/>
                </a:ext>
              </a:extLst>
            </p:cNvPr>
            <p:cNvGrpSpPr/>
            <p:nvPr/>
          </p:nvGrpSpPr>
          <p:grpSpPr>
            <a:xfrm>
              <a:off x="1395236" y="2161845"/>
              <a:ext cx="2315968" cy="857260"/>
              <a:chOff x="1681446" y="5001250"/>
              <a:chExt cx="2315968" cy="857260"/>
            </a:xfrm>
          </p:grpSpPr>
          <p:sp>
            <p:nvSpPr>
              <p:cNvPr id="32" name="TextBox 32">
                <a:extLst>
                  <a:ext uri="{FF2B5EF4-FFF2-40B4-BE49-F238E27FC236}">
                    <a16:creationId xmlns:a16="http://schemas.microsoft.com/office/drawing/2014/main" id="{EB35BBFF-9042-404A-A6A2-3C59E443F9D4}"/>
                  </a:ext>
                </a:extLst>
              </p:cNvPr>
              <p:cNvSpPr txBox="1">
                <a:spLocks/>
              </p:cNvSpPr>
              <p:nvPr/>
            </p:nvSpPr>
            <p:spPr bwMode="auto">
              <a:xfrm>
                <a:off x="1681446" y="5001250"/>
                <a:ext cx="2315968" cy="283030"/>
              </a:xfrm>
              <a:prstGeom prst="rect">
                <a:avLst/>
              </a:prstGeom>
              <a:noFill/>
              <a:ln w="9525">
                <a:noFill/>
                <a:miter lim="800000"/>
                <a:headEnd/>
                <a:tailEnd/>
              </a:ln>
            </p:spPr>
            <p:txBody>
              <a:bodyPr wrap="none" lIns="0" tIns="0" rIns="0" bIns="0" anchor="ctr" anchorCtr="1">
                <a:normAutofit lnSpcReduction="10000"/>
                <a:scene3d>
                  <a:camera prst="orthographicFront"/>
                  <a:lightRig rig="threePt" dir="t"/>
                </a:scene3d>
                <a:sp3d>
                  <a:bevelT w="0" h="0"/>
                </a:sp3d>
              </a:bodyPr>
              <a:lstStyle/>
              <a:p>
                <a:pPr marL="0" lvl="1" algn="ctr"/>
                <a:r>
                  <a:rPr lang="en-US" altLang="zh-CN" sz="1400" b="1" dirty="0">
                    <a:solidFill>
                      <a:schemeClr val="accent1"/>
                    </a:solidFill>
                    <a:cs typeface="+mn-ea"/>
                    <a:sym typeface="+mn-lt"/>
                  </a:rPr>
                  <a:t>Title text preset</a:t>
                </a:r>
                <a:endParaRPr lang="zh-CN" altLang="en-US" sz="1400" b="1" dirty="0">
                  <a:solidFill>
                    <a:schemeClr val="accent1"/>
                  </a:solidFill>
                  <a:cs typeface="+mn-ea"/>
                  <a:sym typeface="+mn-lt"/>
                </a:endParaRPr>
              </a:p>
            </p:txBody>
          </p:sp>
          <p:sp>
            <p:nvSpPr>
              <p:cNvPr id="33" name="TextBox 33">
                <a:extLst>
                  <a:ext uri="{FF2B5EF4-FFF2-40B4-BE49-F238E27FC236}">
                    <a16:creationId xmlns:a16="http://schemas.microsoft.com/office/drawing/2014/main" id="{2B44C749-E5C6-1E43-B65E-039B9C0AE270}"/>
                  </a:ext>
                </a:extLst>
              </p:cNvPr>
              <p:cNvSpPr txBox="1">
                <a:spLocks/>
              </p:cNvSpPr>
              <p:nvPr/>
            </p:nvSpPr>
            <p:spPr bwMode="auto">
              <a:xfrm>
                <a:off x="1681446" y="5284280"/>
                <a:ext cx="2315968" cy="574230"/>
              </a:xfrm>
              <a:prstGeom prst="rect">
                <a:avLst/>
              </a:prstGeom>
              <a:noFill/>
              <a:ln w="9525">
                <a:noFill/>
                <a:miter lim="800000"/>
                <a:headEnd/>
                <a:tailEnd/>
              </a:ln>
            </p:spPr>
            <p:txBody>
              <a:bodyPr wrap="square" lIns="0" tIns="0" rIns="0" bIns="0" anchor="ctr" anchorCtr="1">
                <a:normAutofit fontScale="70000" lnSpcReduction="20000"/>
                <a:scene3d>
                  <a:camera prst="orthographicFront"/>
                  <a:lightRig rig="threePt" dir="t"/>
                </a:scene3d>
                <a:sp3d>
                  <a:bevelT w="0" h="0"/>
                </a:sp3d>
              </a:bodyPr>
              <a:lstStyle/>
              <a:p>
                <a:pPr algn="ctr">
                  <a:lnSpc>
                    <a:spcPct val="120000"/>
                  </a:lnSpc>
                  <a:defRPr/>
                </a:pPr>
                <a:r>
                  <a:rPr lang="en-US" altLang="zh-CN" sz="1000" dirty="0">
                    <a:cs typeface="+mn-ea"/>
                    <a:sym typeface="+mn-lt"/>
                  </a:rPr>
                  <a:t>This part of the content as a text layout placeholder display</a:t>
                </a:r>
                <a:br>
                  <a:rPr lang="zh-CN" altLang="en-US" sz="1000" dirty="0">
                    <a:cs typeface="+mn-ea"/>
                    <a:sym typeface="+mn-lt"/>
                  </a:rPr>
                </a:br>
                <a:r>
                  <a:rPr lang="en-US" altLang="zh-CN" sz="1000" dirty="0">
                    <a:cs typeface="+mn-ea"/>
                    <a:sym typeface="+mn-lt"/>
                  </a:rPr>
                  <a:t>(Recommended theme font)</a:t>
                </a:r>
                <a:endParaRPr lang="zh-CN" altLang="en-US" sz="1000" dirty="0">
                  <a:cs typeface="+mn-ea"/>
                  <a:sym typeface="+mn-lt"/>
                </a:endParaRPr>
              </a:p>
            </p:txBody>
          </p:sp>
        </p:grpSp>
        <p:grpSp>
          <p:nvGrpSpPr>
            <p:cNvPr id="20" name="Group 20">
              <a:extLst>
                <a:ext uri="{FF2B5EF4-FFF2-40B4-BE49-F238E27FC236}">
                  <a16:creationId xmlns:a16="http://schemas.microsoft.com/office/drawing/2014/main" id="{58F20103-5FA9-4840-894C-FB6BC84CFE4A}"/>
                </a:ext>
              </a:extLst>
            </p:cNvPr>
            <p:cNvGrpSpPr/>
            <p:nvPr/>
          </p:nvGrpSpPr>
          <p:grpSpPr>
            <a:xfrm>
              <a:off x="3757090" y="2161845"/>
              <a:ext cx="2315968" cy="857260"/>
              <a:chOff x="1681446" y="5001250"/>
              <a:chExt cx="2315968" cy="857260"/>
            </a:xfrm>
          </p:grpSpPr>
          <p:sp>
            <p:nvSpPr>
              <p:cNvPr id="30" name="TextBox 30">
                <a:extLst>
                  <a:ext uri="{FF2B5EF4-FFF2-40B4-BE49-F238E27FC236}">
                    <a16:creationId xmlns:a16="http://schemas.microsoft.com/office/drawing/2014/main" id="{5792989F-A93C-0C4E-A0CD-62572928FEC4}"/>
                  </a:ext>
                </a:extLst>
              </p:cNvPr>
              <p:cNvSpPr txBox="1">
                <a:spLocks/>
              </p:cNvSpPr>
              <p:nvPr/>
            </p:nvSpPr>
            <p:spPr bwMode="auto">
              <a:xfrm>
                <a:off x="1681446" y="5001250"/>
                <a:ext cx="2315968" cy="283030"/>
              </a:xfrm>
              <a:prstGeom prst="rect">
                <a:avLst/>
              </a:prstGeom>
              <a:noFill/>
              <a:ln w="9525">
                <a:noFill/>
                <a:miter lim="800000"/>
                <a:headEnd/>
                <a:tailEnd/>
              </a:ln>
            </p:spPr>
            <p:txBody>
              <a:bodyPr wrap="none" lIns="0" tIns="0" rIns="0" bIns="0" anchor="ctr" anchorCtr="1">
                <a:normAutofit lnSpcReduction="10000"/>
                <a:scene3d>
                  <a:camera prst="orthographicFront"/>
                  <a:lightRig rig="threePt" dir="t"/>
                </a:scene3d>
                <a:sp3d>
                  <a:bevelT w="0" h="0"/>
                </a:sp3d>
              </a:bodyPr>
              <a:lstStyle/>
              <a:p>
                <a:pPr marL="0" lvl="1" algn="ctr"/>
                <a:r>
                  <a:rPr lang="en-US" altLang="zh-CN" sz="1400" b="1" dirty="0">
                    <a:solidFill>
                      <a:schemeClr val="accent2"/>
                    </a:solidFill>
                    <a:cs typeface="+mn-ea"/>
                    <a:sym typeface="+mn-lt"/>
                  </a:rPr>
                  <a:t>Title text preset</a:t>
                </a:r>
                <a:endParaRPr lang="zh-CN" altLang="en-US" sz="1400" b="1" dirty="0">
                  <a:solidFill>
                    <a:schemeClr val="accent2"/>
                  </a:solidFill>
                  <a:cs typeface="+mn-ea"/>
                  <a:sym typeface="+mn-lt"/>
                </a:endParaRPr>
              </a:p>
            </p:txBody>
          </p:sp>
          <p:sp>
            <p:nvSpPr>
              <p:cNvPr id="31" name="TextBox 31">
                <a:extLst>
                  <a:ext uri="{FF2B5EF4-FFF2-40B4-BE49-F238E27FC236}">
                    <a16:creationId xmlns:a16="http://schemas.microsoft.com/office/drawing/2014/main" id="{73555C5E-D1CF-7045-A713-0F60EF8C615C}"/>
                  </a:ext>
                </a:extLst>
              </p:cNvPr>
              <p:cNvSpPr txBox="1">
                <a:spLocks/>
              </p:cNvSpPr>
              <p:nvPr/>
            </p:nvSpPr>
            <p:spPr bwMode="auto">
              <a:xfrm>
                <a:off x="1681446" y="5284280"/>
                <a:ext cx="2315968" cy="574230"/>
              </a:xfrm>
              <a:prstGeom prst="rect">
                <a:avLst/>
              </a:prstGeom>
              <a:noFill/>
              <a:ln w="9525">
                <a:noFill/>
                <a:miter lim="800000"/>
                <a:headEnd/>
                <a:tailEnd/>
              </a:ln>
            </p:spPr>
            <p:txBody>
              <a:bodyPr wrap="square" lIns="0" tIns="0" rIns="0" bIns="0" anchor="ctr" anchorCtr="1">
                <a:normAutofit fontScale="70000" lnSpcReduction="20000"/>
                <a:scene3d>
                  <a:camera prst="orthographicFront"/>
                  <a:lightRig rig="threePt" dir="t"/>
                </a:scene3d>
                <a:sp3d>
                  <a:bevelT w="0" h="0"/>
                </a:sp3d>
              </a:bodyPr>
              <a:lstStyle/>
              <a:p>
                <a:pPr algn="ctr">
                  <a:lnSpc>
                    <a:spcPct val="120000"/>
                  </a:lnSpc>
                  <a:defRPr/>
                </a:pPr>
                <a:r>
                  <a:rPr lang="en-US" altLang="zh-CN" sz="1000" dirty="0">
                    <a:cs typeface="+mn-ea"/>
                    <a:sym typeface="+mn-lt"/>
                  </a:rPr>
                  <a:t>This part of the content as a text layout placeholder display</a:t>
                </a:r>
                <a:br>
                  <a:rPr lang="zh-CN" altLang="en-US" sz="1000" dirty="0">
                    <a:cs typeface="+mn-ea"/>
                    <a:sym typeface="+mn-lt"/>
                  </a:rPr>
                </a:br>
                <a:r>
                  <a:rPr lang="en-US" altLang="zh-CN" sz="1000" dirty="0">
                    <a:cs typeface="+mn-ea"/>
                    <a:sym typeface="+mn-lt"/>
                  </a:rPr>
                  <a:t>(Recommended theme font)</a:t>
                </a:r>
                <a:endParaRPr lang="zh-CN" altLang="en-US" sz="1000" dirty="0">
                  <a:cs typeface="+mn-ea"/>
                  <a:sym typeface="+mn-lt"/>
                </a:endParaRPr>
              </a:p>
            </p:txBody>
          </p:sp>
        </p:grpSp>
        <p:grpSp>
          <p:nvGrpSpPr>
            <p:cNvPr id="21" name="Group 21">
              <a:extLst>
                <a:ext uri="{FF2B5EF4-FFF2-40B4-BE49-F238E27FC236}">
                  <a16:creationId xmlns:a16="http://schemas.microsoft.com/office/drawing/2014/main" id="{67A2F23A-4830-434D-96E3-F1E5EDA73273}"/>
                </a:ext>
              </a:extLst>
            </p:cNvPr>
            <p:cNvGrpSpPr/>
            <p:nvPr/>
          </p:nvGrpSpPr>
          <p:grpSpPr>
            <a:xfrm>
              <a:off x="6118944" y="2161845"/>
              <a:ext cx="2315968" cy="857260"/>
              <a:chOff x="1681446" y="5001250"/>
              <a:chExt cx="2315968" cy="857260"/>
            </a:xfrm>
          </p:grpSpPr>
          <p:sp>
            <p:nvSpPr>
              <p:cNvPr id="28" name="TextBox 28">
                <a:extLst>
                  <a:ext uri="{FF2B5EF4-FFF2-40B4-BE49-F238E27FC236}">
                    <a16:creationId xmlns:a16="http://schemas.microsoft.com/office/drawing/2014/main" id="{6C3B63A2-8002-4E46-A3AA-243C59AAB2BF}"/>
                  </a:ext>
                </a:extLst>
              </p:cNvPr>
              <p:cNvSpPr txBox="1">
                <a:spLocks/>
              </p:cNvSpPr>
              <p:nvPr/>
            </p:nvSpPr>
            <p:spPr bwMode="auto">
              <a:xfrm>
                <a:off x="1681446" y="5001250"/>
                <a:ext cx="2315968" cy="283030"/>
              </a:xfrm>
              <a:prstGeom prst="rect">
                <a:avLst/>
              </a:prstGeom>
              <a:noFill/>
              <a:ln w="9525">
                <a:noFill/>
                <a:miter lim="800000"/>
                <a:headEnd/>
                <a:tailEnd/>
              </a:ln>
            </p:spPr>
            <p:txBody>
              <a:bodyPr wrap="none" lIns="0" tIns="0" rIns="0" bIns="0" anchor="ctr" anchorCtr="1">
                <a:normAutofit lnSpcReduction="10000"/>
                <a:scene3d>
                  <a:camera prst="orthographicFront"/>
                  <a:lightRig rig="threePt" dir="t"/>
                </a:scene3d>
                <a:sp3d>
                  <a:bevelT w="0" h="0"/>
                </a:sp3d>
              </a:bodyPr>
              <a:lstStyle/>
              <a:p>
                <a:pPr marL="0" lvl="1" algn="ctr"/>
                <a:r>
                  <a:rPr lang="en-US" altLang="zh-CN" sz="1400" b="1" dirty="0">
                    <a:solidFill>
                      <a:schemeClr val="accent3"/>
                    </a:solidFill>
                    <a:cs typeface="+mn-ea"/>
                    <a:sym typeface="+mn-lt"/>
                  </a:rPr>
                  <a:t>Title text preset</a:t>
                </a:r>
                <a:endParaRPr lang="zh-CN" altLang="en-US" sz="1400" b="1" dirty="0">
                  <a:solidFill>
                    <a:schemeClr val="accent3"/>
                  </a:solidFill>
                  <a:cs typeface="+mn-ea"/>
                  <a:sym typeface="+mn-lt"/>
                </a:endParaRPr>
              </a:p>
            </p:txBody>
          </p:sp>
          <p:sp>
            <p:nvSpPr>
              <p:cNvPr id="29" name="TextBox 29">
                <a:extLst>
                  <a:ext uri="{FF2B5EF4-FFF2-40B4-BE49-F238E27FC236}">
                    <a16:creationId xmlns:a16="http://schemas.microsoft.com/office/drawing/2014/main" id="{8247D0CF-8BE7-2D42-95BA-B38B90A79EA8}"/>
                  </a:ext>
                </a:extLst>
              </p:cNvPr>
              <p:cNvSpPr txBox="1">
                <a:spLocks/>
              </p:cNvSpPr>
              <p:nvPr/>
            </p:nvSpPr>
            <p:spPr bwMode="auto">
              <a:xfrm>
                <a:off x="1681446" y="5284280"/>
                <a:ext cx="2315968" cy="574230"/>
              </a:xfrm>
              <a:prstGeom prst="rect">
                <a:avLst/>
              </a:prstGeom>
              <a:noFill/>
              <a:ln w="9525">
                <a:noFill/>
                <a:miter lim="800000"/>
                <a:headEnd/>
                <a:tailEnd/>
              </a:ln>
            </p:spPr>
            <p:txBody>
              <a:bodyPr wrap="square" lIns="0" tIns="0" rIns="0" bIns="0" anchor="ctr" anchorCtr="1">
                <a:normAutofit fontScale="70000" lnSpcReduction="20000"/>
                <a:scene3d>
                  <a:camera prst="orthographicFront"/>
                  <a:lightRig rig="threePt" dir="t"/>
                </a:scene3d>
                <a:sp3d>
                  <a:bevelT w="0" h="0"/>
                </a:sp3d>
              </a:bodyPr>
              <a:lstStyle/>
              <a:p>
                <a:pPr algn="ctr">
                  <a:lnSpc>
                    <a:spcPct val="120000"/>
                  </a:lnSpc>
                  <a:defRPr/>
                </a:pPr>
                <a:r>
                  <a:rPr lang="en-US" altLang="zh-CN" sz="1000" dirty="0">
                    <a:cs typeface="+mn-ea"/>
                    <a:sym typeface="+mn-lt"/>
                  </a:rPr>
                  <a:t>This part of the content as a text layout placeholder display</a:t>
                </a:r>
                <a:br>
                  <a:rPr lang="zh-CN" altLang="en-US" sz="1000" dirty="0">
                    <a:cs typeface="+mn-ea"/>
                    <a:sym typeface="+mn-lt"/>
                  </a:rPr>
                </a:br>
                <a:r>
                  <a:rPr lang="en-US" altLang="zh-CN" sz="1000" dirty="0">
                    <a:cs typeface="+mn-ea"/>
                    <a:sym typeface="+mn-lt"/>
                  </a:rPr>
                  <a:t>(Recommended theme font)</a:t>
                </a:r>
                <a:endParaRPr lang="zh-CN" altLang="en-US" sz="1000" dirty="0">
                  <a:cs typeface="+mn-ea"/>
                  <a:sym typeface="+mn-lt"/>
                </a:endParaRPr>
              </a:p>
            </p:txBody>
          </p:sp>
        </p:grpSp>
        <p:grpSp>
          <p:nvGrpSpPr>
            <p:cNvPr id="22" name="Group 22">
              <a:extLst>
                <a:ext uri="{FF2B5EF4-FFF2-40B4-BE49-F238E27FC236}">
                  <a16:creationId xmlns:a16="http://schemas.microsoft.com/office/drawing/2014/main" id="{4F448CE3-EA0E-2A4D-83E7-E75461F05C0D}"/>
                </a:ext>
              </a:extLst>
            </p:cNvPr>
            <p:cNvGrpSpPr/>
            <p:nvPr/>
          </p:nvGrpSpPr>
          <p:grpSpPr>
            <a:xfrm>
              <a:off x="8480797" y="2161845"/>
              <a:ext cx="2315969" cy="857260"/>
              <a:chOff x="1681445" y="5001250"/>
              <a:chExt cx="2315969" cy="857260"/>
            </a:xfrm>
          </p:grpSpPr>
          <p:sp>
            <p:nvSpPr>
              <p:cNvPr id="26" name="TextBox 26">
                <a:extLst>
                  <a:ext uri="{FF2B5EF4-FFF2-40B4-BE49-F238E27FC236}">
                    <a16:creationId xmlns:a16="http://schemas.microsoft.com/office/drawing/2014/main" id="{DC009692-C6FD-7F4D-9C2F-0FDC6F51061D}"/>
                  </a:ext>
                </a:extLst>
              </p:cNvPr>
              <p:cNvSpPr txBox="1">
                <a:spLocks/>
              </p:cNvSpPr>
              <p:nvPr/>
            </p:nvSpPr>
            <p:spPr bwMode="auto">
              <a:xfrm>
                <a:off x="1681446" y="5001250"/>
                <a:ext cx="2315968" cy="283030"/>
              </a:xfrm>
              <a:prstGeom prst="rect">
                <a:avLst/>
              </a:prstGeom>
              <a:noFill/>
              <a:ln w="9525">
                <a:noFill/>
                <a:miter lim="800000"/>
                <a:headEnd/>
                <a:tailEnd/>
              </a:ln>
            </p:spPr>
            <p:txBody>
              <a:bodyPr wrap="none" lIns="0" tIns="0" rIns="0" bIns="0" anchor="ctr" anchorCtr="1">
                <a:normAutofit lnSpcReduction="10000"/>
                <a:scene3d>
                  <a:camera prst="orthographicFront"/>
                  <a:lightRig rig="threePt" dir="t"/>
                </a:scene3d>
                <a:sp3d>
                  <a:bevelT w="0" h="0"/>
                </a:sp3d>
              </a:bodyPr>
              <a:lstStyle/>
              <a:p>
                <a:pPr marL="0" lvl="1" algn="ctr"/>
                <a:r>
                  <a:rPr lang="en-US" altLang="zh-CN" sz="1400" b="1" dirty="0">
                    <a:solidFill>
                      <a:schemeClr val="accent4"/>
                    </a:solidFill>
                    <a:cs typeface="+mn-ea"/>
                    <a:sym typeface="+mn-lt"/>
                  </a:rPr>
                  <a:t>Title text preset</a:t>
                </a:r>
                <a:endParaRPr lang="zh-CN" altLang="en-US" sz="1400" b="1" dirty="0">
                  <a:solidFill>
                    <a:schemeClr val="accent4"/>
                  </a:solidFill>
                  <a:cs typeface="+mn-ea"/>
                  <a:sym typeface="+mn-lt"/>
                </a:endParaRPr>
              </a:p>
            </p:txBody>
          </p:sp>
          <p:sp>
            <p:nvSpPr>
              <p:cNvPr id="27" name="TextBox 27">
                <a:extLst>
                  <a:ext uri="{FF2B5EF4-FFF2-40B4-BE49-F238E27FC236}">
                    <a16:creationId xmlns:a16="http://schemas.microsoft.com/office/drawing/2014/main" id="{A4905BC1-616E-E143-A079-27784A263104}"/>
                  </a:ext>
                </a:extLst>
              </p:cNvPr>
              <p:cNvSpPr txBox="1">
                <a:spLocks/>
              </p:cNvSpPr>
              <p:nvPr/>
            </p:nvSpPr>
            <p:spPr bwMode="auto">
              <a:xfrm>
                <a:off x="1681445" y="5284280"/>
                <a:ext cx="2315968" cy="574230"/>
              </a:xfrm>
              <a:prstGeom prst="rect">
                <a:avLst/>
              </a:prstGeom>
              <a:noFill/>
              <a:ln w="9525">
                <a:noFill/>
                <a:miter lim="800000"/>
                <a:headEnd/>
                <a:tailEnd/>
              </a:ln>
            </p:spPr>
            <p:txBody>
              <a:bodyPr wrap="square" lIns="0" tIns="0" rIns="0" bIns="0" anchor="ctr" anchorCtr="1">
                <a:normAutofit fontScale="70000" lnSpcReduction="20000"/>
                <a:scene3d>
                  <a:camera prst="orthographicFront"/>
                  <a:lightRig rig="threePt" dir="t"/>
                </a:scene3d>
                <a:sp3d>
                  <a:bevelT w="0" h="0"/>
                </a:sp3d>
              </a:bodyPr>
              <a:lstStyle/>
              <a:p>
                <a:pPr algn="ctr">
                  <a:lnSpc>
                    <a:spcPct val="120000"/>
                  </a:lnSpc>
                  <a:defRPr/>
                </a:pPr>
                <a:r>
                  <a:rPr lang="en-US" altLang="zh-CN" sz="1000" dirty="0">
                    <a:cs typeface="+mn-ea"/>
                    <a:sym typeface="+mn-lt"/>
                  </a:rPr>
                  <a:t>This part of the content as a text layout placeholder display</a:t>
                </a:r>
                <a:br>
                  <a:rPr lang="zh-CN" altLang="en-US" sz="1000" dirty="0">
                    <a:cs typeface="+mn-ea"/>
                    <a:sym typeface="+mn-lt"/>
                  </a:rPr>
                </a:br>
                <a:r>
                  <a:rPr lang="en-US" altLang="zh-CN" sz="1000" dirty="0">
                    <a:cs typeface="+mn-ea"/>
                    <a:sym typeface="+mn-lt"/>
                  </a:rPr>
                  <a:t>(Recommended theme font)</a:t>
                </a:r>
                <a:endParaRPr lang="zh-CN" altLang="en-US" sz="1000" dirty="0">
                  <a:cs typeface="+mn-ea"/>
                  <a:sym typeface="+mn-lt"/>
                </a:endParaRPr>
              </a:p>
            </p:txBody>
          </p:sp>
        </p:grpSp>
        <p:grpSp>
          <p:nvGrpSpPr>
            <p:cNvPr id="23" name="Group 23">
              <a:extLst>
                <a:ext uri="{FF2B5EF4-FFF2-40B4-BE49-F238E27FC236}">
                  <a16:creationId xmlns:a16="http://schemas.microsoft.com/office/drawing/2014/main" id="{309848C3-7A12-B44E-B9DF-BAED684FA62C}"/>
                </a:ext>
              </a:extLst>
            </p:cNvPr>
            <p:cNvGrpSpPr/>
            <p:nvPr/>
          </p:nvGrpSpPr>
          <p:grpSpPr>
            <a:xfrm>
              <a:off x="10842652" y="2161845"/>
              <a:ext cx="2315968" cy="857260"/>
              <a:chOff x="1681446" y="5001250"/>
              <a:chExt cx="2315968" cy="857260"/>
            </a:xfrm>
          </p:grpSpPr>
          <p:sp>
            <p:nvSpPr>
              <p:cNvPr id="24" name="TextBox 24">
                <a:extLst>
                  <a:ext uri="{FF2B5EF4-FFF2-40B4-BE49-F238E27FC236}">
                    <a16:creationId xmlns:a16="http://schemas.microsoft.com/office/drawing/2014/main" id="{953C0139-BD15-344B-A1C3-AADF16B73DF0}"/>
                  </a:ext>
                </a:extLst>
              </p:cNvPr>
              <p:cNvSpPr txBox="1">
                <a:spLocks/>
              </p:cNvSpPr>
              <p:nvPr/>
            </p:nvSpPr>
            <p:spPr bwMode="auto">
              <a:xfrm>
                <a:off x="1681446" y="5001250"/>
                <a:ext cx="2315968" cy="283030"/>
              </a:xfrm>
              <a:prstGeom prst="rect">
                <a:avLst/>
              </a:prstGeom>
              <a:noFill/>
              <a:ln w="9525">
                <a:noFill/>
                <a:miter lim="800000"/>
                <a:headEnd/>
                <a:tailEnd/>
              </a:ln>
            </p:spPr>
            <p:txBody>
              <a:bodyPr wrap="none" lIns="0" tIns="0" rIns="0" bIns="0" anchor="ctr" anchorCtr="1">
                <a:normAutofit lnSpcReduction="10000"/>
                <a:scene3d>
                  <a:camera prst="orthographicFront"/>
                  <a:lightRig rig="threePt" dir="t"/>
                </a:scene3d>
                <a:sp3d>
                  <a:bevelT w="0" h="0"/>
                </a:sp3d>
              </a:bodyPr>
              <a:lstStyle/>
              <a:p>
                <a:pPr marL="0" lvl="1" algn="ctr"/>
                <a:r>
                  <a:rPr lang="en-US" altLang="zh-CN" sz="1400" b="1" dirty="0">
                    <a:solidFill>
                      <a:schemeClr val="accent5"/>
                    </a:solidFill>
                    <a:cs typeface="+mn-ea"/>
                    <a:sym typeface="+mn-lt"/>
                  </a:rPr>
                  <a:t>Title text preset</a:t>
                </a:r>
                <a:endParaRPr lang="zh-CN" altLang="en-US" sz="1400" b="1" dirty="0">
                  <a:solidFill>
                    <a:schemeClr val="accent5"/>
                  </a:solidFill>
                  <a:cs typeface="+mn-ea"/>
                  <a:sym typeface="+mn-lt"/>
                </a:endParaRPr>
              </a:p>
            </p:txBody>
          </p:sp>
          <p:sp>
            <p:nvSpPr>
              <p:cNvPr id="25" name="TextBox 25">
                <a:extLst>
                  <a:ext uri="{FF2B5EF4-FFF2-40B4-BE49-F238E27FC236}">
                    <a16:creationId xmlns:a16="http://schemas.microsoft.com/office/drawing/2014/main" id="{EFDEC353-34C6-0E41-9A21-C3C128A9C3A7}"/>
                  </a:ext>
                </a:extLst>
              </p:cNvPr>
              <p:cNvSpPr txBox="1">
                <a:spLocks/>
              </p:cNvSpPr>
              <p:nvPr/>
            </p:nvSpPr>
            <p:spPr bwMode="auto">
              <a:xfrm>
                <a:off x="1681446" y="5284280"/>
                <a:ext cx="2315968" cy="574230"/>
              </a:xfrm>
              <a:prstGeom prst="rect">
                <a:avLst/>
              </a:prstGeom>
              <a:noFill/>
              <a:ln w="9525">
                <a:noFill/>
                <a:miter lim="800000"/>
                <a:headEnd/>
                <a:tailEnd/>
              </a:ln>
            </p:spPr>
            <p:txBody>
              <a:bodyPr wrap="square" lIns="0" tIns="0" rIns="0" bIns="0" anchor="ctr" anchorCtr="1">
                <a:normAutofit fontScale="70000" lnSpcReduction="20000"/>
                <a:scene3d>
                  <a:camera prst="orthographicFront"/>
                  <a:lightRig rig="threePt" dir="t"/>
                </a:scene3d>
                <a:sp3d>
                  <a:bevelT w="0" h="0"/>
                </a:sp3d>
              </a:bodyPr>
              <a:lstStyle/>
              <a:p>
                <a:pPr algn="ctr">
                  <a:lnSpc>
                    <a:spcPct val="120000"/>
                  </a:lnSpc>
                  <a:defRPr/>
                </a:pPr>
                <a:r>
                  <a:rPr lang="en-US" altLang="zh-CN" sz="1000" dirty="0">
                    <a:cs typeface="+mn-ea"/>
                    <a:sym typeface="+mn-lt"/>
                  </a:rPr>
                  <a:t>This part of the content as a text layout placeholder display</a:t>
                </a:r>
                <a:br>
                  <a:rPr lang="zh-CN" altLang="en-US" sz="1000" dirty="0">
                    <a:cs typeface="+mn-ea"/>
                    <a:sym typeface="+mn-lt"/>
                  </a:rPr>
                </a:br>
                <a:r>
                  <a:rPr lang="en-US" altLang="zh-CN" sz="1000" dirty="0">
                    <a:cs typeface="+mn-ea"/>
                    <a:sym typeface="+mn-lt"/>
                  </a:rPr>
                  <a:t>(Recommended theme font)</a:t>
                </a:r>
                <a:endParaRPr lang="zh-CN" altLang="en-US" sz="1000" dirty="0">
                  <a:cs typeface="+mn-ea"/>
                  <a:sym typeface="+mn-lt"/>
                </a:endParaRPr>
              </a:p>
            </p:txBody>
          </p:sp>
        </p:grpSp>
      </p:grpSp>
      <p:sp>
        <p:nvSpPr>
          <p:cNvPr id="34" name="Title 1">
            <a:extLst>
              <a:ext uri="{FF2B5EF4-FFF2-40B4-BE49-F238E27FC236}">
                <a16:creationId xmlns:a16="http://schemas.microsoft.com/office/drawing/2014/main" id="{F1371954-B1DF-FC4A-83EB-B45658A66F91}"/>
              </a:ext>
            </a:extLst>
          </p:cNvPr>
          <p:cNvSpPr txBox="1">
            <a:spLocks/>
          </p:cNvSpPr>
          <p:nvPr/>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mn-lt"/>
                <a:ea typeface="+mn-ea"/>
                <a:cs typeface="+mn-ea"/>
                <a:sym typeface="+mn-lt"/>
              </a:rPr>
              <a:t>Conclusion</a:t>
            </a:r>
            <a:endParaRPr lang="en-GB" altLang="zh-CN" sz="1800" dirty="0">
              <a:solidFill>
                <a:schemeClr val="tx1">
                  <a:lumMod val="65000"/>
                  <a:lumOff val="35000"/>
                </a:schemeClr>
              </a:solidFill>
              <a:latin typeface="+mn-lt"/>
              <a:ea typeface="+mn-ea"/>
              <a:cs typeface="+mn-ea"/>
              <a:sym typeface="+mn-lt"/>
            </a:endParaRPr>
          </a:p>
        </p:txBody>
      </p:sp>
      <p:sp>
        <p:nvSpPr>
          <p:cNvPr id="35" name="Diamond 33">
            <a:extLst>
              <a:ext uri="{FF2B5EF4-FFF2-40B4-BE49-F238E27FC236}">
                <a16:creationId xmlns:a16="http://schemas.microsoft.com/office/drawing/2014/main" id="{184EB686-3FC9-574D-8365-3170D88719FE}"/>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spTree>
    <p:extLst>
      <p:ext uri="{BB962C8B-B14F-4D97-AF65-F5344CB8AC3E}">
        <p14:creationId xmlns:p14="http://schemas.microsoft.com/office/powerpoint/2010/main" val="9603841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12">
            <a:extLst>
              <a:ext uri="{FF2B5EF4-FFF2-40B4-BE49-F238E27FC236}">
                <a16:creationId xmlns:a16="http://schemas.microsoft.com/office/drawing/2014/main" id="{DF08B8ED-A6B8-9F44-9B91-6C8C8C4DBD2B}"/>
              </a:ext>
            </a:extLst>
          </p:cNvPr>
          <p:cNvSpPr/>
          <p:nvPr/>
        </p:nvSpPr>
        <p:spPr>
          <a:xfrm>
            <a:off x="1331640" y="1203598"/>
            <a:ext cx="4644570" cy="523220"/>
          </a:xfrm>
          <a:prstGeom prst="rect">
            <a:avLst/>
          </a:prstGeom>
        </p:spPr>
        <p:txBody>
          <a:bodyPr wrap="square">
            <a:spAutoFit/>
          </a:bodyPr>
          <a:lstStyle/>
          <a:p>
            <a:pPr fontAlgn="auto">
              <a:spcBef>
                <a:spcPts val="0"/>
              </a:spcBef>
              <a:spcAft>
                <a:spcPts val="0"/>
              </a:spcAft>
              <a:defRPr/>
            </a:pPr>
            <a:r>
              <a:rPr lang="en-US" sz="2800"/>
              <a:t>Thank you for listening.</a:t>
            </a:r>
            <a:endParaRPr lang="zh-CN" altLang="en-US" sz="4400" b="1" spc="300" dirty="0">
              <a:solidFill>
                <a:srgbClr val="333333"/>
              </a:solidFill>
              <a:cs typeface="+mn-ea"/>
              <a:sym typeface="+mn-lt"/>
            </a:endParaRPr>
          </a:p>
        </p:txBody>
      </p:sp>
      <p:sp>
        <p:nvSpPr>
          <p:cNvPr id="5" name="Freeform 3306">
            <a:extLst>
              <a:ext uri="{FF2B5EF4-FFF2-40B4-BE49-F238E27FC236}">
                <a16:creationId xmlns:a16="http://schemas.microsoft.com/office/drawing/2014/main" id="{AEF055C3-643D-504F-A1AE-2CB29DFE0378}"/>
              </a:ext>
            </a:extLst>
          </p:cNvPr>
          <p:cNvSpPr>
            <a:spLocks/>
          </p:cNvSpPr>
          <p:nvPr/>
        </p:nvSpPr>
        <p:spPr bwMode="auto">
          <a:xfrm>
            <a:off x="1588" y="-1588"/>
            <a:ext cx="5108575" cy="5146675"/>
          </a:xfrm>
          <a:custGeom>
            <a:avLst/>
            <a:gdLst>
              <a:gd name="T0" fmla="*/ 2365 w 3218"/>
              <a:gd name="T1" fmla="*/ 0 h 3242"/>
              <a:gd name="T2" fmla="*/ 0 w 3218"/>
              <a:gd name="T3" fmla="*/ 0 h 3242"/>
              <a:gd name="T4" fmla="*/ 0 w 3218"/>
              <a:gd name="T5" fmla="*/ 2356 h 3242"/>
              <a:gd name="T6" fmla="*/ 885 w 3218"/>
              <a:gd name="T7" fmla="*/ 3242 h 3242"/>
              <a:gd name="T8" fmla="*/ 3218 w 3218"/>
              <a:gd name="T9" fmla="*/ 907 h 3242"/>
              <a:gd name="T10" fmla="*/ 3218 w 3218"/>
              <a:gd name="T11" fmla="*/ 854 h 3242"/>
              <a:gd name="T12" fmla="*/ 2365 w 3218"/>
              <a:gd name="T13" fmla="*/ 0 h 3242"/>
            </a:gdLst>
            <a:ahLst/>
            <a:cxnLst>
              <a:cxn ang="0">
                <a:pos x="T0" y="T1"/>
              </a:cxn>
              <a:cxn ang="0">
                <a:pos x="T2" y="T3"/>
              </a:cxn>
              <a:cxn ang="0">
                <a:pos x="T4" y="T5"/>
              </a:cxn>
              <a:cxn ang="0">
                <a:pos x="T6" y="T7"/>
              </a:cxn>
              <a:cxn ang="0">
                <a:pos x="T8" y="T9"/>
              </a:cxn>
              <a:cxn ang="0">
                <a:pos x="T10" y="T11"/>
              </a:cxn>
              <a:cxn ang="0">
                <a:pos x="T12" y="T13"/>
              </a:cxn>
            </a:cxnLst>
            <a:rect l="0" t="0" r="r" b="b"/>
            <a:pathLst>
              <a:path w="3218" h="3242">
                <a:moveTo>
                  <a:pt x="2365" y="0"/>
                </a:moveTo>
                <a:lnTo>
                  <a:pt x="0" y="0"/>
                </a:lnTo>
                <a:lnTo>
                  <a:pt x="0" y="2356"/>
                </a:lnTo>
                <a:lnTo>
                  <a:pt x="885" y="3242"/>
                </a:lnTo>
                <a:lnTo>
                  <a:pt x="3218" y="907"/>
                </a:lnTo>
                <a:lnTo>
                  <a:pt x="3218" y="854"/>
                </a:lnTo>
                <a:lnTo>
                  <a:pt x="236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7" name="组合 1">
            <a:extLst>
              <a:ext uri="{FF2B5EF4-FFF2-40B4-BE49-F238E27FC236}">
                <a16:creationId xmlns:a16="http://schemas.microsoft.com/office/drawing/2014/main" id="{B60AC653-FBE7-FF42-A8F4-7388F7093A94}"/>
              </a:ext>
            </a:extLst>
          </p:cNvPr>
          <p:cNvGrpSpPr/>
          <p:nvPr/>
        </p:nvGrpSpPr>
        <p:grpSpPr>
          <a:xfrm>
            <a:off x="4788024" y="2797685"/>
            <a:ext cx="5613004" cy="3526139"/>
            <a:chOff x="-1291878" y="775677"/>
            <a:chExt cx="5613004" cy="3526139"/>
          </a:xfrm>
        </p:grpSpPr>
        <p:sp>
          <p:nvSpPr>
            <p:cNvPr id="8" name="Freeform 188">
              <a:extLst>
                <a:ext uri="{FF2B5EF4-FFF2-40B4-BE49-F238E27FC236}">
                  <a16:creationId xmlns:a16="http://schemas.microsoft.com/office/drawing/2014/main" id="{7507A8D2-9A66-A143-9802-64E8584B9F39}"/>
                </a:ext>
              </a:extLst>
            </p:cNvPr>
            <p:cNvSpPr>
              <a:spLocks/>
            </p:cNvSpPr>
            <p:nvPr/>
          </p:nvSpPr>
          <p:spPr bwMode="auto">
            <a:xfrm>
              <a:off x="3086443" y="1446390"/>
              <a:ext cx="805925" cy="837947"/>
            </a:xfrm>
            <a:custGeom>
              <a:avLst/>
              <a:gdLst>
                <a:gd name="T0" fmla="*/ 6 w 282"/>
                <a:gd name="T1" fmla="*/ 0 h 293"/>
                <a:gd name="T2" fmla="*/ 4 w 282"/>
                <a:gd name="T3" fmla="*/ 26 h 293"/>
                <a:gd name="T4" fmla="*/ 123 w 282"/>
                <a:gd name="T5" fmla="*/ 280 h 293"/>
                <a:gd name="T6" fmla="*/ 145 w 282"/>
                <a:gd name="T7" fmla="*/ 293 h 293"/>
                <a:gd name="T8" fmla="*/ 155 w 282"/>
                <a:gd name="T9" fmla="*/ 291 h 293"/>
                <a:gd name="T10" fmla="*/ 268 w 282"/>
                <a:gd name="T11" fmla="*/ 238 h 293"/>
                <a:gd name="T12" fmla="*/ 282 w 282"/>
                <a:gd name="T13" fmla="*/ 218 h 293"/>
                <a:gd name="T14" fmla="*/ 272 w 282"/>
                <a:gd name="T15" fmla="*/ 226 h 293"/>
                <a:gd name="T16" fmla="*/ 159 w 282"/>
                <a:gd name="T17" fmla="*/ 279 h 293"/>
                <a:gd name="T18" fmla="*/ 149 w 282"/>
                <a:gd name="T19" fmla="*/ 281 h 293"/>
                <a:gd name="T20" fmla="*/ 127 w 282"/>
                <a:gd name="T21" fmla="*/ 268 h 293"/>
                <a:gd name="T22" fmla="*/ 8 w 282"/>
                <a:gd name="T23" fmla="*/ 14 h 293"/>
                <a:gd name="T24" fmla="*/ 6 w 282"/>
                <a:gd name="T25" fmla="*/ 0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2" h="293">
                  <a:moveTo>
                    <a:pt x="6" y="0"/>
                  </a:moveTo>
                  <a:cubicBezTo>
                    <a:pt x="1" y="7"/>
                    <a:pt x="0" y="17"/>
                    <a:pt x="4" y="26"/>
                  </a:cubicBezTo>
                  <a:cubicBezTo>
                    <a:pt x="123" y="280"/>
                    <a:pt x="123" y="280"/>
                    <a:pt x="123" y="280"/>
                  </a:cubicBezTo>
                  <a:cubicBezTo>
                    <a:pt x="127" y="288"/>
                    <a:pt x="136" y="293"/>
                    <a:pt x="145" y="293"/>
                  </a:cubicBezTo>
                  <a:cubicBezTo>
                    <a:pt x="149" y="293"/>
                    <a:pt x="152" y="293"/>
                    <a:pt x="155" y="291"/>
                  </a:cubicBezTo>
                  <a:cubicBezTo>
                    <a:pt x="268" y="238"/>
                    <a:pt x="268" y="238"/>
                    <a:pt x="268" y="238"/>
                  </a:cubicBezTo>
                  <a:cubicBezTo>
                    <a:pt x="276" y="234"/>
                    <a:pt x="281" y="226"/>
                    <a:pt x="282" y="218"/>
                  </a:cubicBezTo>
                  <a:cubicBezTo>
                    <a:pt x="279" y="221"/>
                    <a:pt x="276" y="224"/>
                    <a:pt x="272" y="226"/>
                  </a:cubicBezTo>
                  <a:cubicBezTo>
                    <a:pt x="159" y="279"/>
                    <a:pt x="159" y="279"/>
                    <a:pt x="159" y="279"/>
                  </a:cubicBezTo>
                  <a:cubicBezTo>
                    <a:pt x="156" y="281"/>
                    <a:pt x="153" y="281"/>
                    <a:pt x="149" y="281"/>
                  </a:cubicBezTo>
                  <a:cubicBezTo>
                    <a:pt x="140" y="281"/>
                    <a:pt x="131" y="276"/>
                    <a:pt x="127" y="268"/>
                  </a:cubicBezTo>
                  <a:cubicBezTo>
                    <a:pt x="8" y="14"/>
                    <a:pt x="8" y="14"/>
                    <a:pt x="8" y="14"/>
                  </a:cubicBezTo>
                  <a:cubicBezTo>
                    <a:pt x="6" y="9"/>
                    <a:pt x="5" y="4"/>
                    <a:pt x="6" y="0"/>
                  </a:cubicBezTo>
                </a:path>
              </a:pathLst>
            </a:custGeom>
            <a:solidFill>
              <a:srgbClr val="6FC5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 name="Freeform 189">
              <a:extLst>
                <a:ext uri="{FF2B5EF4-FFF2-40B4-BE49-F238E27FC236}">
                  <a16:creationId xmlns:a16="http://schemas.microsoft.com/office/drawing/2014/main" id="{8BB9AE7D-B9DF-6A40-AECC-2A964027EA66}"/>
                </a:ext>
              </a:extLst>
            </p:cNvPr>
            <p:cNvSpPr>
              <a:spLocks/>
            </p:cNvSpPr>
            <p:nvPr/>
          </p:nvSpPr>
          <p:spPr bwMode="auto">
            <a:xfrm>
              <a:off x="3097118" y="1225784"/>
              <a:ext cx="809483" cy="1026530"/>
            </a:xfrm>
            <a:custGeom>
              <a:avLst/>
              <a:gdLst>
                <a:gd name="T0" fmla="*/ 267 w 283"/>
                <a:gd name="T1" fmla="*/ 301 h 359"/>
                <a:gd name="T2" fmla="*/ 154 w 283"/>
                <a:gd name="T3" fmla="*/ 354 h 359"/>
                <a:gd name="T4" fmla="*/ 125 w 283"/>
                <a:gd name="T5" fmla="*/ 344 h 359"/>
                <a:gd name="T6" fmla="*/ 6 w 283"/>
                <a:gd name="T7" fmla="*/ 90 h 359"/>
                <a:gd name="T8" fmla="*/ 19 w 283"/>
                <a:gd name="T9" fmla="*/ 56 h 359"/>
                <a:gd name="T10" fmla="*/ 124 w 283"/>
                <a:gd name="T11" fmla="*/ 6 h 359"/>
                <a:gd name="T12" fmla="*/ 159 w 283"/>
                <a:gd name="T13" fmla="*/ 19 h 359"/>
                <a:gd name="T14" fmla="*/ 278 w 283"/>
                <a:gd name="T15" fmla="*/ 272 h 359"/>
                <a:gd name="T16" fmla="*/ 267 w 283"/>
                <a:gd name="T17" fmla="*/ 301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3" h="359">
                  <a:moveTo>
                    <a:pt x="267" y="301"/>
                  </a:moveTo>
                  <a:cubicBezTo>
                    <a:pt x="154" y="354"/>
                    <a:pt x="154" y="354"/>
                    <a:pt x="154" y="354"/>
                  </a:cubicBezTo>
                  <a:cubicBezTo>
                    <a:pt x="144" y="359"/>
                    <a:pt x="130" y="355"/>
                    <a:pt x="125" y="344"/>
                  </a:cubicBezTo>
                  <a:cubicBezTo>
                    <a:pt x="6" y="90"/>
                    <a:pt x="6" y="90"/>
                    <a:pt x="6" y="90"/>
                  </a:cubicBezTo>
                  <a:cubicBezTo>
                    <a:pt x="0" y="77"/>
                    <a:pt x="6" y="62"/>
                    <a:pt x="19" y="56"/>
                  </a:cubicBezTo>
                  <a:cubicBezTo>
                    <a:pt x="124" y="6"/>
                    <a:pt x="124" y="6"/>
                    <a:pt x="124" y="6"/>
                  </a:cubicBezTo>
                  <a:cubicBezTo>
                    <a:pt x="137" y="0"/>
                    <a:pt x="153" y="6"/>
                    <a:pt x="159" y="19"/>
                  </a:cubicBezTo>
                  <a:cubicBezTo>
                    <a:pt x="278" y="272"/>
                    <a:pt x="278" y="272"/>
                    <a:pt x="278" y="272"/>
                  </a:cubicBezTo>
                  <a:cubicBezTo>
                    <a:pt x="283" y="283"/>
                    <a:pt x="278" y="296"/>
                    <a:pt x="267" y="301"/>
                  </a:cubicBezTo>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90">
              <a:extLst>
                <a:ext uri="{FF2B5EF4-FFF2-40B4-BE49-F238E27FC236}">
                  <a16:creationId xmlns:a16="http://schemas.microsoft.com/office/drawing/2014/main" id="{45F01040-0E7E-D746-98C5-093FB583D378}"/>
                </a:ext>
              </a:extLst>
            </p:cNvPr>
            <p:cNvSpPr>
              <a:spLocks noEditPoints="1"/>
            </p:cNvSpPr>
            <p:nvPr/>
          </p:nvSpPr>
          <p:spPr bwMode="auto">
            <a:xfrm>
              <a:off x="3091780" y="1231121"/>
              <a:ext cx="820157" cy="1019413"/>
            </a:xfrm>
            <a:custGeom>
              <a:avLst/>
              <a:gdLst>
                <a:gd name="T0" fmla="*/ 147 w 287"/>
                <a:gd name="T1" fmla="*/ 356 h 356"/>
                <a:gd name="T2" fmla="*/ 125 w 287"/>
                <a:gd name="T3" fmla="*/ 343 h 356"/>
                <a:gd name="T4" fmla="*/ 6 w 287"/>
                <a:gd name="T5" fmla="*/ 89 h 356"/>
                <a:gd name="T6" fmla="*/ 20 w 287"/>
                <a:gd name="T7" fmla="*/ 52 h 356"/>
                <a:gd name="T8" fmla="*/ 125 w 287"/>
                <a:gd name="T9" fmla="*/ 2 h 356"/>
                <a:gd name="T10" fmla="*/ 137 w 287"/>
                <a:gd name="T11" fmla="*/ 0 h 356"/>
                <a:gd name="T12" fmla="*/ 163 w 287"/>
                <a:gd name="T13" fmla="*/ 16 h 356"/>
                <a:gd name="T14" fmla="*/ 282 w 287"/>
                <a:gd name="T15" fmla="*/ 269 h 356"/>
                <a:gd name="T16" fmla="*/ 270 w 287"/>
                <a:gd name="T17" fmla="*/ 301 h 356"/>
                <a:gd name="T18" fmla="*/ 157 w 287"/>
                <a:gd name="T19" fmla="*/ 354 h 356"/>
                <a:gd name="T20" fmla="*/ 147 w 287"/>
                <a:gd name="T21" fmla="*/ 356 h 356"/>
                <a:gd name="T22" fmla="*/ 137 w 287"/>
                <a:gd name="T23" fmla="*/ 4 h 356"/>
                <a:gd name="T24" fmla="*/ 127 w 287"/>
                <a:gd name="T25" fmla="*/ 6 h 356"/>
                <a:gd name="T26" fmla="*/ 22 w 287"/>
                <a:gd name="T27" fmla="*/ 56 h 356"/>
                <a:gd name="T28" fmla="*/ 10 w 287"/>
                <a:gd name="T29" fmla="*/ 87 h 356"/>
                <a:gd name="T30" fmla="*/ 129 w 287"/>
                <a:gd name="T31" fmla="*/ 341 h 356"/>
                <a:gd name="T32" fmla="*/ 147 w 287"/>
                <a:gd name="T33" fmla="*/ 352 h 356"/>
                <a:gd name="T34" fmla="*/ 156 w 287"/>
                <a:gd name="T35" fmla="*/ 350 h 356"/>
                <a:gd name="T36" fmla="*/ 268 w 287"/>
                <a:gd name="T37" fmla="*/ 297 h 356"/>
                <a:gd name="T38" fmla="*/ 278 w 287"/>
                <a:gd name="T39" fmla="*/ 271 h 356"/>
                <a:gd name="T40" fmla="*/ 159 w 287"/>
                <a:gd name="T41" fmla="*/ 17 h 356"/>
                <a:gd name="T42" fmla="*/ 137 w 287"/>
                <a:gd name="T43" fmla="*/ 4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7" h="356">
                  <a:moveTo>
                    <a:pt x="147" y="356"/>
                  </a:moveTo>
                  <a:cubicBezTo>
                    <a:pt x="138" y="356"/>
                    <a:pt x="129" y="351"/>
                    <a:pt x="125" y="343"/>
                  </a:cubicBezTo>
                  <a:cubicBezTo>
                    <a:pt x="6" y="89"/>
                    <a:pt x="6" y="89"/>
                    <a:pt x="6" y="89"/>
                  </a:cubicBezTo>
                  <a:cubicBezTo>
                    <a:pt x="0" y="75"/>
                    <a:pt x="6" y="59"/>
                    <a:pt x="20" y="52"/>
                  </a:cubicBezTo>
                  <a:cubicBezTo>
                    <a:pt x="125" y="2"/>
                    <a:pt x="125" y="2"/>
                    <a:pt x="125" y="2"/>
                  </a:cubicBezTo>
                  <a:cubicBezTo>
                    <a:pt x="129" y="1"/>
                    <a:pt x="133" y="0"/>
                    <a:pt x="137" y="0"/>
                  </a:cubicBezTo>
                  <a:cubicBezTo>
                    <a:pt x="148" y="0"/>
                    <a:pt x="158" y="6"/>
                    <a:pt x="163" y="16"/>
                  </a:cubicBezTo>
                  <a:cubicBezTo>
                    <a:pt x="282" y="269"/>
                    <a:pt x="282" y="269"/>
                    <a:pt x="282" y="269"/>
                  </a:cubicBezTo>
                  <a:cubicBezTo>
                    <a:pt x="287" y="281"/>
                    <a:pt x="282" y="295"/>
                    <a:pt x="270" y="301"/>
                  </a:cubicBezTo>
                  <a:cubicBezTo>
                    <a:pt x="157" y="354"/>
                    <a:pt x="157" y="354"/>
                    <a:pt x="157" y="354"/>
                  </a:cubicBezTo>
                  <a:cubicBezTo>
                    <a:pt x="154" y="356"/>
                    <a:pt x="151" y="356"/>
                    <a:pt x="147" y="356"/>
                  </a:cubicBezTo>
                  <a:moveTo>
                    <a:pt x="137" y="4"/>
                  </a:moveTo>
                  <a:cubicBezTo>
                    <a:pt x="134" y="4"/>
                    <a:pt x="130" y="4"/>
                    <a:pt x="127" y="6"/>
                  </a:cubicBezTo>
                  <a:cubicBezTo>
                    <a:pt x="22" y="56"/>
                    <a:pt x="22" y="56"/>
                    <a:pt x="22" y="56"/>
                  </a:cubicBezTo>
                  <a:cubicBezTo>
                    <a:pt x="10" y="61"/>
                    <a:pt x="4" y="75"/>
                    <a:pt x="10" y="87"/>
                  </a:cubicBezTo>
                  <a:cubicBezTo>
                    <a:pt x="129" y="341"/>
                    <a:pt x="129" y="341"/>
                    <a:pt x="129" y="341"/>
                  </a:cubicBezTo>
                  <a:cubicBezTo>
                    <a:pt x="132" y="348"/>
                    <a:pt x="139" y="352"/>
                    <a:pt x="147" y="352"/>
                  </a:cubicBezTo>
                  <a:cubicBezTo>
                    <a:pt x="150" y="352"/>
                    <a:pt x="153" y="352"/>
                    <a:pt x="156" y="350"/>
                  </a:cubicBezTo>
                  <a:cubicBezTo>
                    <a:pt x="268" y="297"/>
                    <a:pt x="268" y="297"/>
                    <a:pt x="268" y="297"/>
                  </a:cubicBezTo>
                  <a:cubicBezTo>
                    <a:pt x="278" y="293"/>
                    <a:pt x="283" y="281"/>
                    <a:pt x="278" y="271"/>
                  </a:cubicBezTo>
                  <a:cubicBezTo>
                    <a:pt x="159" y="17"/>
                    <a:pt x="159" y="17"/>
                    <a:pt x="159" y="17"/>
                  </a:cubicBezTo>
                  <a:cubicBezTo>
                    <a:pt x="155" y="9"/>
                    <a:pt x="146" y="4"/>
                    <a:pt x="137" y="4"/>
                  </a:cubicBezTo>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191">
              <a:extLst>
                <a:ext uri="{FF2B5EF4-FFF2-40B4-BE49-F238E27FC236}">
                  <a16:creationId xmlns:a16="http://schemas.microsoft.com/office/drawing/2014/main" id="{AC58C410-F66C-E34E-A754-37D3D6B81ECA}"/>
                </a:ext>
              </a:extLst>
            </p:cNvPr>
            <p:cNvSpPr>
              <a:spLocks/>
            </p:cNvSpPr>
            <p:nvPr/>
          </p:nvSpPr>
          <p:spPr bwMode="auto">
            <a:xfrm>
              <a:off x="3145152" y="1307622"/>
              <a:ext cx="700958" cy="836168"/>
            </a:xfrm>
            <a:custGeom>
              <a:avLst/>
              <a:gdLst>
                <a:gd name="T0" fmla="*/ 245 w 245"/>
                <a:gd name="T1" fmla="*/ 226 h 292"/>
                <a:gd name="T2" fmla="*/ 106 w 245"/>
                <a:gd name="T3" fmla="*/ 292 h 292"/>
                <a:gd name="T4" fmla="*/ 1 w 245"/>
                <a:gd name="T5" fmla="*/ 68 h 292"/>
                <a:gd name="T6" fmla="*/ 3 w 245"/>
                <a:gd name="T7" fmla="*/ 63 h 292"/>
                <a:gd name="T8" fmla="*/ 134 w 245"/>
                <a:gd name="T9" fmla="*/ 1 h 292"/>
                <a:gd name="T10" fmla="*/ 140 w 245"/>
                <a:gd name="T11" fmla="*/ 3 h 292"/>
                <a:gd name="T12" fmla="*/ 245 w 245"/>
                <a:gd name="T13" fmla="*/ 226 h 292"/>
              </a:gdLst>
              <a:ahLst/>
              <a:cxnLst>
                <a:cxn ang="0">
                  <a:pos x="T0" y="T1"/>
                </a:cxn>
                <a:cxn ang="0">
                  <a:pos x="T2" y="T3"/>
                </a:cxn>
                <a:cxn ang="0">
                  <a:pos x="T4" y="T5"/>
                </a:cxn>
                <a:cxn ang="0">
                  <a:pos x="T6" y="T7"/>
                </a:cxn>
                <a:cxn ang="0">
                  <a:pos x="T8" y="T9"/>
                </a:cxn>
                <a:cxn ang="0">
                  <a:pos x="T10" y="T11"/>
                </a:cxn>
                <a:cxn ang="0">
                  <a:pos x="T12" y="T13"/>
                </a:cxn>
              </a:cxnLst>
              <a:rect l="0" t="0" r="r" b="b"/>
              <a:pathLst>
                <a:path w="245" h="292">
                  <a:moveTo>
                    <a:pt x="245" y="226"/>
                  </a:moveTo>
                  <a:cubicBezTo>
                    <a:pt x="106" y="292"/>
                    <a:pt x="106" y="292"/>
                    <a:pt x="106" y="292"/>
                  </a:cubicBezTo>
                  <a:cubicBezTo>
                    <a:pt x="1" y="68"/>
                    <a:pt x="1" y="68"/>
                    <a:pt x="1" y="68"/>
                  </a:cubicBezTo>
                  <a:cubicBezTo>
                    <a:pt x="0" y="66"/>
                    <a:pt x="1" y="64"/>
                    <a:pt x="3" y="63"/>
                  </a:cubicBezTo>
                  <a:cubicBezTo>
                    <a:pt x="134" y="1"/>
                    <a:pt x="134" y="1"/>
                    <a:pt x="134" y="1"/>
                  </a:cubicBezTo>
                  <a:cubicBezTo>
                    <a:pt x="136" y="0"/>
                    <a:pt x="139" y="1"/>
                    <a:pt x="140" y="3"/>
                  </a:cubicBezTo>
                  <a:cubicBezTo>
                    <a:pt x="245" y="226"/>
                    <a:pt x="245" y="226"/>
                    <a:pt x="245" y="226"/>
                  </a:cubicBezTo>
                </a:path>
              </a:pathLst>
            </a:custGeom>
            <a:solidFill>
              <a:srgbClr val="2C2E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92">
              <a:extLst>
                <a:ext uri="{FF2B5EF4-FFF2-40B4-BE49-F238E27FC236}">
                  <a16:creationId xmlns:a16="http://schemas.microsoft.com/office/drawing/2014/main" id="{BB41CFE2-3022-634E-BE78-1E572FDC5A7D}"/>
                </a:ext>
              </a:extLst>
            </p:cNvPr>
            <p:cNvSpPr>
              <a:spLocks/>
            </p:cNvSpPr>
            <p:nvPr/>
          </p:nvSpPr>
          <p:spPr bwMode="auto">
            <a:xfrm>
              <a:off x="3285700" y="1339645"/>
              <a:ext cx="76501" cy="40918"/>
            </a:xfrm>
            <a:custGeom>
              <a:avLst/>
              <a:gdLst>
                <a:gd name="T0" fmla="*/ 26 w 27"/>
                <a:gd name="T1" fmla="*/ 2 h 14"/>
                <a:gd name="T2" fmla="*/ 1 w 27"/>
                <a:gd name="T3" fmla="*/ 14 h 14"/>
                <a:gd name="T4" fmla="*/ 0 w 27"/>
                <a:gd name="T5" fmla="*/ 13 h 14"/>
                <a:gd name="T6" fmla="*/ 0 w 27"/>
                <a:gd name="T7" fmla="*/ 12 h 14"/>
                <a:gd name="T8" fmla="*/ 25 w 27"/>
                <a:gd name="T9" fmla="*/ 0 h 14"/>
                <a:gd name="T10" fmla="*/ 26 w 27"/>
                <a:gd name="T11" fmla="*/ 1 h 14"/>
                <a:gd name="T12" fmla="*/ 26 w 27"/>
                <a:gd name="T13" fmla="*/ 2 h 14"/>
              </a:gdLst>
              <a:ahLst/>
              <a:cxnLst>
                <a:cxn ang="0">
                  <a:pos x="T0" y="T1"/>
                </a:cxn>
                <a:cxn ang="0">
                  <a:pos x="T2" y="T3"/>
                </a:cxn>
                <a:cxn ang="0">
                  <a:pos x="T4" y="T5"/>
                </a:cxn>
                <a:cxn ang="0">
                  <a:pos x="T6" y="T7"/>
                </a:cxn>
                <a:cxn ang="0">
                  <a:pos x="T8" y="T9"/>
                </a:cxn>
                <a:cxn ang="0">
                  <a:pos x="T10" y="T11"/>
                </a:cxn>
                <a:cxn ang="0">
                  <a:pos x="T12" y="T13"/>
                </a:cxn>
              </a:cxnLst>
              <a:rect l="0" t="0" r="r" b="b"/>
              <a:pathLst>
                <a:path w="27" h="14">
                  <a:moveTo>
                    <a:pt x="26" y="2"/>
                  </a:moveTo>
                  <a:cubicBezTo>
                    <a:pt x="1" y="14"/>
                    <a:pt x="1" y="14"/>
                    <a:pt x="1" y="14"/>
                  </a:cubicBezTo>
                  <a:cubicBezTo>
                    <a:pt x="1" y="14"/>
                    <a:pt x="0" y="14"/>
                    <a:pt x="0" y="13"/>
                  </a:cubicBezTo>
                  <a:cubicBezTo>
                    <a:pt x="0" y="13"/>
                    <a:pt x="0" y="12"/>
                    <a:pt x="0" y="12"/>
                  </a:cubicBezTo>
                  <a:cubicBezTo>
                    <a:pt x="25" y="0"/>
                    <a:pt x="25" y="0"/>
                    <a:pt x="25" y="0"/>
                  </a:cubicBezTo>
                  <a:cubicBezTo>
                    <a:pt x="25" y="0"/>
                    <a:pt x="26" y="0"/>
                    <a:pt x="26" y="1"/>
                  </a:cubicBezTo>
                  <a:cubicBezTo>
                    <a:pt x="27" y="1"/>
                    <a:pt x="26" y="2"/>
                    <a:pt x="26" y="2"/>
                  </a:cubicBezTo>
                  <a:close/>
                </a:path>
              </a:pathLst>
            </a:custGeom>
            <a:solidFill>
              <a:srgbClr val="343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93">
              <a:extLst>
                <a:ext uri="{FF2B5EF4-FFF2-40B4-BE49-F238E27FC236}">
                  <a16:creationId xmlns:a16="http://schemas.microsoft.com/office/drawing/2014/main" id="{5FD5AAE3-56E6-784E-9E03-CA63E95EA442}"/>
                </a:ext>
              </a:extLst>
            </p:cNvPr>
            <p:cNvSpPr>
              <a:spLocks/>
            </p:cNvSpPr>
            <p:nvPr/>
          </p:nvSpPr>
          <p:spPr bwMode="auto">
            <a:xfrm>
              <a:off x="3260793" y="1380564"/>
              <a:ext cx="14233" cy="14233"/>
            </a:xfrm>
            <a:custGeom>
              <a:avLst/>
              <a:gdLst>
                <a:gd name="T0" fmla="*/ 4 w 5"/>
                <a:gd name="T1" fmla="*/ 2 h 5"/>
                <a:gd name="T2" fmla="*/ 3 w 5"/>
                <a:gd name="T3" fmla="*/ 5 h 5"/>
                <a:gd name="T4" fmla="*/ 0 w 5"/>
                <a:gd name="T5" fmla="*/ 3 h 5"/>
                <a:gd name="T6" fmla="*/ 1 w 5"/>
                <a:gd name="T7" fmla="*/ 0 h 5"/>
                <a:gd name="T8" fmla="*/ 4 w 5"/>
                <a:gd name="T9" fmla="*/ 2 h 5"/>
              </a:gdLst>
              <a:ahLst/>
              <a:cxnLst>
                <a:cxn ang="0">
                  <a:pos x="T0" y="T1"/>
                </a:cxn>
                <a:cxn ang="0">
                  <a:pos x="T2" y="T3"/>
                </a:cxn>
                <a:cxn ang="0">
                  <a:pos x="T4" y="T5"/>
                </a:cxn>
                <a:cxn ang="0">
                  <a:pos x="T6" y="T7"/>
                </a:cxn>
                <a:cxn ang="0">
                  <a:pos x="T8" y="T9"/>
                </a:cxn>
              </a:cxnLst>
              <a:rect l="0" t="0" r="r" b="b"/>
              <a:pathLst>
                <a:path w="5" h="5">
                  <a:moveTo>
                    <a:pt x="4" y="2"/>
                  </a:moveTo>
                  <a:cubicBezTo>
                    <a:pt x="5" y="3"/>
                    <a:pt x="4" y="4"/>
                    <a:pt x="3" y="5"/>
                  </a:cubicBezTo>
                  <a:cubicBezTo>
                    <a:pt x="2" y="5"/>
                    <a:pt x="1" y="5"/>
                    <a:pt x="0" y="3"/>
                  </a:cubicBezTo>
                  <a:cubicBezTo>
                    <a:pt x="0" y="2"/>
                    <a:pt x="0" y="1"/>
                    <a:pt x="1" y="0"/>
                  </a:cubicBezTo>
                  <a:cubicBezTo>
                    <a:pt x="2" y="0"/>
                    <a:pt x="4" y="0"/>
                    <a:pt x="4" y="2"/>
                  </a:cubicBezTo>
                  <a:close/>
                </a:path>
              </a:pathLst>
            </a:custGeom>
            <a:solidFill>
              <a:srgbClr val="343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94">
              <a:extLst>
                <a:ext uri="{FF2B5EF4-FFF2-40B4-BE49-F238E27FC236}">
                  <a16:creationId xmlns:a16="http://schemas.microsoft.com/office/drawing/2014/main" id="{3ABE401A-2B3C-BB48-8B21-C428F3BE328E}"/>
                </a:ext>
              </a:extLst>
            </p:cNvPr>
            <p:cNvSpPr>
              <a:spLocks/>
            </p:cNvSpPr>
            <p:nvPr/>
          </p:nvSpPr>
          <p:spPr bwMode="auto">
            <a:xfrm>
              <a:off x="3630842" y="2063731"/>
              <a:ext cx="83617" cy="85396"/>
            </a:xfrm>
            <a:custGeom>
              <a:avLst/>
              <a:gdLst>
                <a:gd name="T0" fmla="*/ 26 w 29"/>
                <a:gd name="T1" fmla="*/ 9 h 30"/>
                <a:gd name="T2" fmla="*/ 20 w 29"/>
                <a:gd name="T3" fmla="*/ 27 h 30"/>
                <a:gd name="T4" fmla="*/ 3 w 29"/>
                <a:gd name="T5" fmla="*/ 20 h 30"/>
                <a:gd name="T6" fmla="*/ 9 w 29"/>
                <a:gd name="T7" fmla="*/ 3 h 30"/>
                <a:gd name="T8" fmla="*/ 26 w 29"/>
                <a:gd name="T9" fmla="*/ 9 h 30"/>
              </a:gdLst>
              <a:ahLst/>
              <a:cxnLst>
                <a:cxn ang="0">
                  <a:pos x="T0" y="T1"/>
                </a:cxn>
                <a:cxn ang="0">
                  <a:pos x="T2" y="T3"/>
                </a:cxn>
                <a:cxn ang="0">
                  <a:pos x="T4" y="T5"/>
                </a:cxn>
                <a:cxn ang="0">
                  <a:pos x="T6" y="T7"/>
                </a:cxn>
                <a:cxn ang="0">
                  <a:pos x="T8" y="T9"/>
                </a:cxn>
              </a:cxnLst>
              <a:rect l="0" t="0" r="r" b="b"/>
              <a:pathLst>
                <a:path w="29" h="30">
                  <a:moveTo>
                    <a:pt x="26" y="9"/>
                  </a:moveTo>
                  <a:cubicBezTo>
                    <a:pt x="29" y="16"/>
                    <a:pt x="26" y="24"/>
                    <a:pt x="20" y="27"/>
                  </a:cubicBezTo>
                  <a:cubicBezTo>
                    <a:pt x="14" y="30"/>
                    <a:pt x="6" y="27"/>
                    <a:pt x="3" y="20"/>
                  </a:cubicBezTo>
                  <a:cubicBezTo>
                    <a:pt x="0" y="13"/>
                    <a:pt x="2" y="6"/>
                    <a:pt x="9" y="3"/>
                  </a:cubicBezTo>
                  <a:cubicBezTo>
                    <a:pt x="15" y="0"/>
                    <a:pt x="23" y="3"/>
                    <a:pt x="26"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95">
              <a:extLst>
                <a:ext uri="{FF2B5EF4-FFF2-40B4-BE49-F238E27FC236}">
                  <a16:creationId xmlns:a16="http://schemas.microsoft.com/office/drawing/2014/main" id="{BD7700FB-B957-E342-A00D-B8332EC194BF}"/>
                </a:ext>
              </a:extLst>
            </p:cNvPr>
            <p:cNvSpPr>
              <a:spLocks noEditPoints="1"/>
            </p:cNvSpPr>
            <p:nvPr/>
          </p:nvSpPr>
          <p:spPr bwMode="auto">
            <a:xfrm>
              <a:off x="3148710" y="1311180"/>
              <a:ext cx="396736" cy="475014"/>
            </a:xfrm>
            <a:custGeom>
              <a:avLst/>
              <a:gdLst>
                <a:gd name="T0" fmla="*/ 0 w 139"/>
                <a:gd name="T1" fmla="*/ 67 h 166"/>
                <a:gd name="T2" fmla="*/ 0 w 139"/>
                <a:gd name="T3" fmla="*/ 67 h 166"/>
                <a:gd name="T4" fmla="*/ 46 w 139"/>
                <a:gd name="T5" fmla="*/ 166 h 166"/>
                <a:gd name="T6" fmla="*/ 0 w 139"/>
                <a:gd name="T7" fmla="*/ 67 h 166"/>
                <a:gd name="T8" fmla="*/ 2 w 139"/>
                <a:gd name="T9" fmla="*/ 62 h 166"/>
                <a:gd name="T10" fmla="*/ 2 w 139"/>
                <a:gd name="T11" fmla="*/ 62 h 166"/>
                <a:gd name="T12" fmla="*/ 1 w 139"/>
                <a:gd name="T13" fmla="*/ 63 h 166"/>
                <a:gd name="T14" fmla="*/ 2 w 139"/>
                <a:gd name="T15" fmla="*/ 62 h 166"/>
                <a:gd name="T16" fmla="*/ 134 w 139"/>
                <a:gd name="T17" fmla="*/ 0 h 166"/>
                <a:gd name="T18" fmla="*/ 134 w 139"/>
                <a:gd name="T19" fmla="*/ 0 h 166"/>
                <a:gd name="T20" fmla="*/ 134 w 139"/>
                <a:gd name="T21" fmla="*/ 0 h 166"/>
                <a:gd name="T22" fmla="*/ 134 w 139"/>
                <a:gd name="T23" fmla="*/ 0 h 166"/>
                <a:gd name="T24" fmla="*/ 135 w 139"/>
                <a:gd name="T25" fmla="*/ 0 h 166"/>
                <a:gd name="T26" fmla="*/ 135 w 139"/>
                <a:gd name="T27" fmla="*/ 0 h 166"/>
                <a:gd name="T28" fmla="*/ 135 w 139"/>
                <a:gd name="T29" fmla="*/ 0 h 166"/>
                <a:gd name="T30" fmla="*/ 139 w 139"/>
                <a:gd name="T31" fmla="*/ 2 h 166"/>
                <a:gd name="T32" fmla="*/ 139 w 139"/>
                <a:gd name="T33" fmla="*/ 2 h 166"/>
                <a:gd name="T34" fmla="*/ 139 w 139"/>
                <a:gd name="T35" fmla="*/ 2 h 166"/>
                <a:gd name="T36" fmla="*/ 135 w 139"/>
                <a:gd name="T37"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9" h="166">
                  <a:moveTo>
                    <a:pt x="0" y="67"/>
                  </a:moveTo>
                  <a:cubicBezTo>
                    <a:pt x="0" y="67"/>
                    <a:pt x="0" y="67"/>
                    <a:pt x="0" y="67"/>
                  </a:cubicBezTo>
                  <a:cubicBezTo>
                    <a:pt x="46" y="166"/>
                    <a:pt x="46" y="166"/>
                    <a:pt x="46" y="166"/>
                  </a:cubicBezTo>
                  <a:cubicBezTo>
                    <a:pt x="0" y="67"/>
                    <a:pt x="0" y="67"/>
                    <a:pt x="0" y="67"/>
                  </a:cubicBezTo>
                  <a:moveTo>
                    <a:pt x="2" y="62"/>
                  </a:moveTo>
                  <a:cubicBezTo>
                    <a:pt x="2" y="62"/>
                    <a:pt x="2" y="62"/>
                    <a:pt x="2" y="62"/>
                  </a:cubicBezTo>
                  <a:cubicBezTo>
                    <a:pt x="1" y="62"/>
                    <a:pt x="1" y="63"/>
                    <a:pt x="1" y="63"/>
                  </a:cubicBezTo>
                  <a:cubicBezTo>
                    <a:pt x="1" y="63"/>
                    <a:pt x="1" y="62"/>
                    <a:pt x="2" y="62"/>
                  </a:cubicBezTo>
                  <a:moveTo>
                    <a:pt x="134" y="0"/>
                  </a:moveTo>
                  <a:cubicBezTo>
                    <a:pt x="134" y="0"/>
                    <a:pt x="134" y="0"/>
                    <a:pt x="134" y="0"/>
                  </a:cubicBezTo>
                  <a:cubicBezTo>
                    <a:pt x="134" y="0"/>
                    <a:pt x="134" y="0"/>
                    <a:pt x="134" y="0"/>
                  </a:cubicBezTo>
                  <a:cubicBezTo>
                    <a:pt x="134" y="0"/>
                    <a:pt x="134" y="0"/>
                    <a:pt x="134" y="0"/>
                  </a:cubicBezTo>
                  <a:moveTo>
                    <a:pt x="135" y="0"/>
                  </a:moveTo>
                  <a:cubicBezTo>
                    <a:pt x="135" y="0"/>
                    <a:pt x="135" y="0"/>
                    <a:pt x="135" y="0"/>
                  </a:cubicBezTo>
                  <a:cubicBezTo>
                    <a:pt x="135" y="0"/>
                    <a:pt x="135" y="0"/>
                    <a:pt x="135" y="0"/>
                  </a:cubicBezTo>
                  <a:cubicBezTo>
                    <a:pt x="137" y="0"/>
                    <a:pt x="138" y="1"/>
                    <a:pt x="139" y="2"/>
                  </a:cubicBezTo>
                  <a:cubicBezTo>
                    <a:pt x="139" y="2"/>
                    <a:pt x="139" y="2"/>
                    <a:pt x="139" y="2"/>
                  </a:cubicBezTo>
                  <a:cubicBezTo>
                    <a:pt x="139" y="2"/>
                    <a:pt x="139" y="2"/>
                    <a:pt x="139" y="2"/>
                  </a:cubicBezTo>
                  <a:cubicBezTo>
                    <a:pt x="138" y="0"/>
                    <a:pt x="136" y="0"/>
                    <a:pt x="135" y="0"/>
                  </a:cubicBezTo>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96">
              <a:extLst>
                <a:ext uri="{FF2B5EF4-FFF2-40B4-BE49-F238E27FC236}">
                  <a16:creationId xmlns:a16="http://schemas.microsoft.com/office/drawing/2014/main" id="{E7EC8B8E-F739-0B44-82F5-DC5A4342C0E1}"/>
                </a:ext>
              </a:extLst>
            </p:cNvPr>
            <p:cNvSpPr>
              <a:spLocks/>
            </p:cNvSpPr>
            <p:nvPr/>
          </p:nvSpPr>
          <p:spPr bwMode="auto">
            <a:xfrm>
              <a:off x="3145152" y="1311180"/>
              <a:ext cx="400294" cy="475014"/>
            </a:xfrm>
            <a:custGeom>
              <a:avLst/>
              <a:gdLst>
                <a:gd name="T0" fmla="*/ 136 w 140"/>
                <a:gd name="T1" fmla="*/ 0 h 166"/>
                <a:gd name="T2" fmla="*/ 136 w 140"/>
                <a:gd name="T3" fmla="*/ 0 h 166"/>
                <a:gd name="T4" fmla="*/ 135 w 140"/>
                <a:gd name="T5" fmla="*/ 0 h 166"/>
                <a:gd name="T6" fmla="*/ 135 w 140"/>
                <a:gd name="T7" fmla="*/ 0 h 166"/>
                <a:gd name="T8" fmla="*/ 3 w 140"/>
                <a:gd name="T9" fmla="*/ 62 h 166"/>
                <a:gd name="T10" fmla="*/ 2 w 140"/>
                <a:gd name="T11" fmla="*/ 63 h 166"/>
                <a:gd name="T12" fmla="*/ 1 w 140"/>
                <a:gd name="T13" fmla="*/ 67 h 166"/>
                <a:gd name="T14" fmla="*/ 47 w 140"/>
                <a:gd name="T15" fmla="*/ 166 h 166"/>
                <a:gd name="T16" fmla="*/ 140 w 140"/>
                <a:gd name="T17" fmla="*/ 2 h 166"/>
                <a:gd name="T18" fmla="*/ 140 w 140"/>
                <a:gd name="T19" fmla="*/ 2 h 166"/>
                <a:gd name="T20" fmla="*/ 136 w 140"/>
                <a:gd name="T21" fmla="*/ 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0" h="166">
                  <a:moveTo>
                    <a:pt x="136" y="0"/>
                  </a:moveTo>
                  <a:cubicBezTo>
                    <a:pt x="136" y="0"/>
                    <a:pt x="136" y="0"/>
                    <a:pt x="136" y="0"/>
                  </a:cubicBezTo>
                  <a:cubicBezTo>
                    <a:pt x="135" y="0"/>
                    <a:pt x="135" y="0"/>
                    <a:pt x="135" y="0"/>
                  </a:cubicBezTo>
                  <a:cubicBezTo>
                    <a:pt x="135" y="0"/>
                    <a:pt x="135" y="0"/>
                    <a:pt x="135" y="0"/>
                  </a:cubicBezTo>
                  <a:cubicBezTo>
                    <a:pt x="131" y="2"/>
                    <a:pt x="8" y="60"/>
                    <a:pt x="3" y="62"/>
                  </a:cubicBezTo>
                  <a:cubicBezTo>
                    <a:pt x="2" y="62"/>
                    <a:pt x="2" y="63"/>
                    <a:pt x="2" y="63"/>
                  </a:cubicBezTo>
                  <a:cubicBezTo>
                    <a:pt x="0" y="65"/>
                    <a:pt x="1" y="67"/>
                    <a:pt x="1" y="67"/>
                  </a:cubicBezTo>
                  <a:cubicBezTo>
                    <a:pt x="47" y="166"/>
                    <a:pt x="47" y="166"/>
                    <a:pt x="47" y="166"/>
                  </a:cubicBezTo>
                  <a:cubicBezTo>
                    <a:pt x="140" y="2"/>
                    <a:pt x="140" y="2"/>
                    <a:pt x="140" y="2"/>
                  </a:cubicBezTo>
                  <a:cubicBezTo>
                    <a:pt x="140" y="2"/>
                    <a:pt x="140" y="2"/>
                    <a:pt x="140" y="2"/>
                  </a:cubicBezTo>
                  <a:cubicBezTo>
                    <a:pt x="139" y="1"/>
                    <a:pt x="138" y="0"/>
                    <a:pt x="136" y="0"/>
                  </a:cubicBezTo>
                </a:path>
              </a:pathLst>
            </a:custGeom>
            <a:solidFill>
              <a:srgbClr val="4D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97">
              <a:extLst>
                <a:ext uri="{FF2B5EF4-FFF2-40B4-BE49-F238E27FC236}">
                  <a16:creationId xmlns:a16="http://schemas.microsoft.com/office/drawing/2014/main" id="{3632ED90-5BD6-0844-803B-A5D87AE13C84}"/>
                </a:ext>
              </a:extLst>
            </p:cNvPr>
            <p:cNvSpPr>
              <a:spLocks/>
            </p:cNvSpPr>
            <p:nvPr/>
          </p:nvSpPr>
          <p:spPr bwMode="auto">
            <a:xfrm>
              <a:off x="2097274" y="2478258"/>
              <a:ext cx="1433940" cy="1371672"/>
            </a:xfrm>
            <a:custGeom>
              <a:avLst/>
              <a:gdLst>
                <a:gd name="T0" fmla="*/ 490 w 502"/>
                <a:gd name="T1" fmla="*/ 0 h 479"/>
                <a:gd name="T2" fmla="*/ 491 w 502"/>
                <a:gd name="T3" fmla="*/ 17 h 479"/>
                <a:gd name="T4" fmla="*/ 360 w 502"/>
                <a:gd name="T5" fmla="*/ 447 h 479"/>
                <a:gd name="T6" fmla="*/ 334 w 502"/>
                <a:gd name="T7" fmla="*/ 467 h 479"/>
                <a:gd name="T8" fmla="*/ 325 w 502"/>
                <a:gd name="T9" fmla="*/ 466 h 479"/>
                <a:gd name="T10" fmla="*/ 10 w 502"/>
                <a:gd name="T11" fmla="*/ 370 h 479"/>
                <a:gd name="T12" fmla="*/ 0 w 502"/>
                <a:gd name="T13" fmla="*/ 365 h 479"/>
                <a:gd name="T14" fmla="*/ 18 w 502"/>
                <a:gd name="T15" fmla="*/ 382 h 479"/>
                <a:gd name="T16" fmla="*/ 333 w 502"/>
                <a:gd name="T17" fmla="*/ 478 h 479"/>
                <a:gd name="T18" fmla="*/ 342 w 502"/>
                <a:gd name="T19" fmla="*/ 479 h 479"/>
                <a:gd name="T20" fmla="*/ 368 w 502"/>
                <a:gd name="T21" fmla="*/ 459 h 479"/>
                <a:gd name="T22" fmla="*/ 499 w 502"/>
                <a:gd name="T23" fmla="*/ 29 h 479"/>
                <a:gd name="T24" fmla="*/ 490 w 502"/>
                <a:gd name="T25" fmla="*/ 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2" h="479">
                  <a:moveTo>
                    <a:pt x="490" y="0"/>
                  </a:moveTo>
                  <a:cubicBezTo>
                    <a:pt x="492" y="6"/>
                    <a:pt x="492" y="12"/>
                    <a:pt x="491" y="17"/>
                  </a:cubicBezTo>
                  <a:cubicBezTo>
                    <a:pt x="360" y="447"/>
                    <a:pt x="360" y="447"/>
                    <a:pt x="360" y="447"/>
                  </a:cubicBezTo>
                  <a:cubicBezTo>
                    <a:pt x="357" y="459"/>
                    <a:pt x="346" y="467"/>
                    <a:pt x="334" y="467"/>
                  </a:cubicBezTo>
                  <a:cubicBezTo>
                    <a:pt x="331" y="467"/>
                    <a:pt x="328" y="467"/>
                    <a:pt x="325" y="466"/>
                  </a:cubicBezTo>
                  <a:cubicBezTo>
                    <a:pt x="10" y="370"/>
                    <a:pt x="10" y="370"/>
                    <a:pt x="10" y="370"/>
                  </a:cubicBezTo>
                  <a:cubicBezTo>
                    <a:pt x="6" y="369"/>
                    <a:pt x="3" y="367"/>
                    <a:pt x="0" y="365"/>
                  </a:cubicBezTo>
                  <a:cubicBezTo>
                    <a:pt x="3" y="373"/>
                    <a:pt x="10" y="380"/>
                    <a:pt x="18" y="382"/>
                  </a:cubicBezTo>
                  <a:cubicBezTo>
                    <a:pt x="333" y="478"/>
                    <a:pt x="333" y="478"/>
                    <a:pt x="333" y="478"/>
                  </a:cubicBezTo>
                  <a:cubicBezTo>
                    <a:pt x="336" y="479"/>
                    <a:pt x="339" y="479"/>
                    <a:pt x="342" y="479"/>
                  </a:cubicBezTo>
                  <a:cubicBezTo>
                    <a:pt x="354" y="479"/>
                    <a:pt x="365" y="471"/>
                    <a:pt x="368" y="459"/>
                  </a:cubicBezTo>
                  <a:cubicBezTo>
                    <a:pt x="499" y="29"/>
                    <a:pt x="499" y="29"/>
                    <a:pt x="499" y="29"/>
                  </a:cubicBezTo>
                  <a:cubicBezTo>
                    <a:pt x="502" y="19"/>
                    <a:pt x="498" y="7"/>
                    <a:pt x="490" y="0"/>
                  </a:cubicBezTo>
                </a:path>
              </a:pathLst>
            </a:custGeom>
            <a:solidFill>
              <a:srgbClr val="6FC5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98">
              <a:extLst>
                <a:ext uri="{FF2B5EF4-FFF2-40B4-BE49-F238E27FC236}">
                  <a16:creationId xmlns:a16="http://schemas.microsoft.com/office/drawing/2014/main" id="{7C57386F-979B-BB40-9DD8-A00C647D4941}"/>
                </a:ext>
              </a:extLst>
            </p:cNvPr>
            <p:cNvSpPr>
              <a:spLocks/>
            </p:cNvSpPr>
            <p:nvPr/>
          </p:nvSpPr>
          <p:spPr bwMode="auto">
            <a:xfrm>
              <a:off x="2059912" y="2142011"/>
              <a:ext cx="1451731" cy="1683011"/>
            </a:xfrm>
            <a:custGeom>
              <a:avLst/>
              <a:gdLst>
                <a:gd name="T0" fmla="*/ 373 w 508"/>
                <a:gd name="T1" fmla="*/ 565 h 588"/>
                <a:gd name="T2" fmla="*/ 338 w 508"/>
                <a:gd name="T3" fmla="*/ 584 h 588"/>
                <a:gd name="T4" fmla="*/ 23 w 508"/>
                <a:gd name="T5" fmla="*/ 488 h 588"/>
                <a:gd name="T6" fmla="*/ 5 w 508"/>
                <a:gd name="T7" fmla="*/ 453 h 588"/>
                <a:gd name="T8" fmla="*/ 135 w 508"/>
                <a:gd name="T9" fmla="*/ 24 h 588"/>
                <a:gd name="T10" fmla="*/ 170 w 508"/>
                <a:gd name="T11" fmla="*/ 5 h 588"/>
                <a:gd name="T12" fmla="*/ 485 w 508"/>
                <a:gd name="T13" fmla="*/ 100 h 588"/>
                <a:gd name="T14" fmla="*/ 504 w 508"/>
                <a:gd name="T15" fmla="*/ 135 h 588"/>
                <a:gd name="T16" fmla="*/ 373 w 508"/>
                <a:gd name="T17" fmla="*/ 565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8" h="588">
                  <a:moveTo>
                    <a:pt x="373" y="565"/>
                  </a:moveTo>
                  <a:cubicBezTo>
                    <a:pt x="369" y="580"/>
                    <a:pt x="353" y="588"/>
                    <a:pt x="338" y="584"/>
                  </a:cubicBezTo>
                  <a:cubicBezTo>
                    <a:pt x="23" y="488"/>
                    <a:pt x="23" y="488"/>
                    <a:pt x="23" y="488"/>
                  </a:cubicBezTo>
                  <a:cubicBezTo>
                    <a:pt x="9" y="484"/>
                    <a:pt x="0" y="468"/>
                    <a:pt x="5" y="453"/>
                  </a:cubicBezTo>
                  <a:cubicBezTo>
                    <a:pt x="135" y="24"/>
                    <a:pt x="135" y="24"/>
                    <a:pt x="135" y="24"/>
                  </a:cubicBezTo>
                  <a:cubicBezTo>
                    <a:pt x="139" y="9"/>
                    <a:pt x="155" y="0"/>
                    <a:pt x="170" y="5"/>
                  </a:cubicBezTo>
                  <a:cubicBezTo>
                    <a:pt x="485" y="100"/>
                    <a:pt x="485" y="100"/>
                    <a:pt x="485" y="100"/>
                  </a:cubicBezTo>
                  <a:cubicBezTo>
                    <a:pt x="500" y="105"/>
                    <a:pt x="508" y="121"/>
                    <a:pt x="504" y="135"/>
                  </a:cubicBezTo>
                  <a:cubicBezTo>
                    <a:pt x="373" y="565"/>
                    <a:pt x="373" y="565"/>
                    <a:pt x="373" y="565"/>
                  </a:cubicBezTo>
                </a:path>
              </a:pathLst>
            </a:custGeom>
            <a:solidFill>
              <a:srgbClr val="BBBD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99">
              <a:extLst>
                <a:ext uri="{FF2B5EF4-FFF2-40B4-BE49-F238E27FC236}">
                  <a16:creationId xmlns:a16="http://schemas.microsoft.com/office/drawing/2014/main" id="{A7CC4844-A7C4-F742-BDB5-F434915C59BD}"/>
                </a:ext>
              </a:extLst>
            </p:cNvPr>
            <p:cNvSpPr>
              <a:spLocks/>
            </p:cNvSpPr>
            <p:nvPr/>
          </p:nvSpPr>
          <p:spPr bwMode="auto">
            <a:xfrm>
              <a:off x="2074145" y="2156243"/>
              <a:ext cx="1423266" cy="1656325"/>
            </a:xfrm>
            <a:custGeom>
              <a:avLst/>
              <a:gdLst>
                <a:gd name="T0" fmla="*/ 364 w 498"/>
                <a:gd name="T1" fmla="*/ 559 h 579"/>
                <a:gd name="T2" fmla="*/ 335 w 498"/>
                <a:gd name="T3" fmla="*/ 575 h 579"/>
                <a:gd name="T4" fmla="*/ 20 w 498"/>
                <a:gd name="T5" fmla="*/ 479 h 579"/>
                <a:gd name="T6" fmla="*/ 4 w 498"/>
                <a:gd name="T7" fmla="*/ 450 h 579"/>
                <a:gd name="T8" fmla="*/ 134 w 498"/>
                <a:gd name="T9" fmla="*/ 20 h 579"/>
                <a:gd name="T10" fmla="*/ 164 w 498"/>
                <a:gd name="T11" fmla="*/ 4 h 579"/>
                <a:gd name="T12" fmla="*/ 479 w 498"/>
                <a:gd name="T13" fmla="*/ 99 h 579"/>
                <a:gd name="T14" fmla="*/ 495 w 498"/>
                <a:gd name="T15" fmla="*/ 129 h 579"/>
                <a:gd name="T16" fmla="*/ 364 w 498"/>
                <a:gd name="T17" fmla="*/ 559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8" h="579">
                  <a:moveTo>
                    <a:pt x="364" y="559"/>
                  </a:moveTo>
                  <a:cubicBezTo>
                    <a:pt x="361" y="571"/>
                    <a:pt x="347" y="579"/>
                    <a:pt x="335" y="575"/>
                  </a:cubicBezTo>
                  <a:cubicBezTo>
                    <a:pt x="20" y="479"/>
                    <a:pt x="20" y="479"/>
                    <a:pt x="20" y="479"/>
                  </a:cubicBezTo>
                  <a:cubicBezTo>
                    <a:pt x="7" y="475"/>
                    <a:pt x="0" y="462"/>
                    <a:pt x="4" y="450"/>
                  </a:cubicBezTo>
                  <a:cubicBezTo>
                    <a:pt x="134" y="20"/>
                    <a:pt x="134" y="20"/>
                    <a:pt x="134" y="20"/>
                  </a:cubicBezTo>
                  <a:cubicBezTo>
                    <a:pt x="138" y="7"/>
                    <a:pt x="151" y="0"/>
                    <a:pt x="164" y="4"/>
                  </a:cubicBezTo>
                  <a:cubicBezTo>
                    <a:pt x="479" y="99"/>
                    <a:pt x="479" y="99"/>
                    <a:pt x="479" y="99"/>
                  </a:cubicBezTo>
                  <a:cubicBezTo>
                    <a:pt x="491" y="103"/>
                    <a:pt x="498" y="117"/>
                    <a:pt x="495" y="129"/>
                  </a:cubicBezTo>
                  <a:cubicBezTo>
                    <a:pt x="364" y="559"/>
                    <a:pt x="364" y="559"/>
                    <a:pt x="364" y="559"/>
                  </a:cubicBezTo>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00">
              <a:extLst>
                <a:ext uri="{FF2B5EF4-FFF2-40B4-BE49-F238E27FC236}">
                  <a16:creationId xmlns:a16="http://schemas.microsoft.com/office/drawing/2014/main" id="{46210913-C7FF-A742-9AEE-C0097C2D96FC}"/>
                </a:ext>
              </a:extLst>
            </p:cNvPr>
            <p:cNvSpPr>
              <a:spLocks/>
            </p:cNvSpPr>
            <p:nvPr/>
          </p:nvSpPr>
          <p:spPr bwMode="auto">
            <a:xfrm>
              <a:off x="2120401" y="2243419"/>
              <a:ext cx="1343207" cy="1449951"/>
            </a:xfrm>
            <a:custGeom>
              <a:avLst/>
              <a:gdLst>
                <a:gd name="T0" fmla="*/ 559 w 755"/>
                <a:gd name="T1" fmla="*/ 815 h 815"/>
                <a:gd name="T2" fmla="*/ 0 w 755"/>
                <a:gd name="T3" fmla="*/ 644 h 815"/>
                <a:gd name="T4" fmla="*/ 196 w 755"/>
                <a:gd name="T5" fmla="*/ 0 h 815"/>
                <a:gd name="T6" fmla="*/ 755 w 755"/>
                <a:gd name="T7" fmla="*/ 171 h 815"/>
                <a:gd name="T8" fmla="*/ 559 w 755"/>
                <a:gd name="T9" fmla="*/ 815 h 815"/>
              </a:gdLst>
              <a:ahLst/>
              <a:cxnLst>
                <a:cxn ang="0">
                  <a:pos x="T0" y="T1"/>
                </a:cxn>
                <a:cxn ang="0">
                  <a:pos x="T2" y="T3"/>
                </a:cxn>
                <a:cxn ang="0">
                  <a:pos x="T4" y="T5"/>
                </a:cxn>
                <a:cxn ang="0">
                  <a:pos x="T6" y="T7"/>
                </a:cxn>
                <a:cxn ang="0">
                  <a:pos x="T8" y="T9"/>
                </a:cxn>
              </a:cxnLst>
              <a:rect l="0" t="0" r="r" b="b"/>
              <a:pathLst>
                <a:path w="755" h="815">
                  <a:moveTo>
                    <a:pt x="559" y="815"/>
                  </a:moveTo>
                  <a:lnTo>
                    <a:pt x="0" y="644"/>
                  </a:lnTo>
                  <a:lnTo>
                    <a:pt x="196" y="0"/>
                  </a:lnTo>
                  <a:lnTo>
                    <a:pt x="755" y="171"/>
                  </a:lnTo>
                  <a:lnTo>
                    <a:pt x="559" y="815"/>
                  </a:lnTo>
                  <a:close/>
                </a:path>
              </a:pathLst>
            </a:custGeom>
            <a:solidFill>
              <a:srgbClr val="2C2E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01">
              <a:extLst>
                <a:ext uri="{FF2B5EF4-FFF2-40B4-BE49-F238E27FC236}">
                  <a16:creationId xmlns:a16="http://schemas.microsoft.com/office/drawing/2014/main" id="{E8E7632B-4D8E-0D47-B871-F5F570B06B9F}"/>
                </a:ext>
              </a:extLst>
            </p:cNvPr>
            <p:cNvSpPr>
              <a:spLocks/>
            </p:cNvSpPr>
            <p:nvPr/>
          </p:nvSpPr>
          <p:spPr bwMode="auto">
            <a:xfrm>
              <a:off x="2120401" y="2243419"/>
              <a:ext cx="1343207" cy="1449951"/>
            </a:xfrm>
            <a:custGeom>
              <a:avLst/>
              <a:gdLst>
                <a:gd name="T0" fmla="*/ 559 w 755"/>
                <a:gd name="T1" fmla="*/ 815 h 815"/>
                <a:gd name="T2" fmla="*/ 0 w 755"/>
                <a:gd name="T3" fmla="*/ 644 h 815"/>
                <a:gd name="T4" fmla="*/ 196 w 755"/>
                <a:gd name="T5" fmla="*/ 0 h 815"/>
                <a:gd name="T6" fmla="*/ 755 w 755"/>
                <a:gd name="T7" fmla="*/ 171 h 815"/>
                <a:gd name="T8" fmla="*/ 559 w 755"/>
                <a:gd name="T9" fmla="*/ 815 h 815"/>
              </a:gdLst>
              <a:ahLst/>
              <a:cxnLst>
                <a:cxn ang="0">
                  <a:pos x="T0" y="T1"/>
                </a:cxn>
                <a:cxn ang="0">
                  <a:pos x="T2" y="T3"/>
                </a:cxn>
                <a:cxn ang="0">
                  <a:pos x="T4" y="T5"/>
                </a:cxn>
                <a:cxn ang="0">
                  <a:pos x="T6" y="T7"/>
                </a:cxn>
                <a:cxn ang="0">
                  <a:pos x="T8" y="T9"/>
                </a:cxn>
              </a:cxnLst>
              <a:rect l="0" t="0" r="r" b="b"/>
              <a:pathLst>
                <a:path w="755" h="815">
                  <a:moveTo>
                    <a:pt x="559" y="815"/>
                  </a:moveTo>
                  <a:lnTo>
                    <a:pt x="0" y="644"/>
                  </a:lnTo>
                  <a:lnTo>
                    <a:pt x="196" y="0"/>
                  </a:lnTo>
                  <a:lnTo>
                    <a:pt x="755" y="171"/>
                  </a:lnTo>
                  <a:lnTo>
                    <a:pt x="559" y="81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02">
              <a:extLst>
                <a:ext uri="{FF2B5EF4-FFF2-40B4-BE49-F238E27FC236}">
                  <a16:creationId xmlns:a16="http://schemas.microsoft.com/office/drawing/2014/main" id="{19A7BDFA-D338-8A4C-A37F-D01AB65253EE}"/>
                </a:ext>
              </a:extLst>
            </p:cNvPr>
            <p:cNvSpPr>
              <a:spLocks/>
            </p:cNvSpPr>
            <p:nvPr/>
          </p:nvSpPr>
          <p:spPr bwMode="auto">
            <a:xfrm>
              <a:off x="2243158" y="2243419"/>
              <a:ext cx="1220450" cy="740098"/>
            </a:xfrm>
            <a:custGeom>
              <a:avLst/>
              <a:gdLst>
                <a:gd name="T0" fmla="*/ 127 w 686"/>
                <a:gd name="T1" fmla="*/ 0 h 416"/>
                <a:gd name="T2" fmla="*/ 0 w 686"/>
                <a:gd name="T3" fmla="*/ 416 h 416"/>
                <a:gd name="T4" fmla="*/ 686 w 686"/>
                <a:gd name="T5" fmla="*/ 171 h 416"/>
                <a:gd name="T6" fmla="*/ 127 w 686"/>
                <a:gd name="T7" fmla="*/ 0 h 416"/>
              </a:gdLst>
              <a:ahLst/>
              <a:cxnLst>
                <a:cxn ang="0">
                  <a:pos x="T0" y="T1"/>
                </a:cxn>
                <a:cxn ang="0">
                  <a:pos x="T2" y="T3"/>
                </a:cxn>
                <a:cxn ang="0">
                  <a:pos x="T4" y="T5"/>
                </a:cxn>
                <a:cxn ang="0">
                  <a:pos x="T6" y="T7"/>
                </a:cxn>
              </a:cxnLst>
              <a:rect l="0" t="0" r="r" b="b"/>
              <a:pathLst>
                <a:path w="686" h="416">
                  <a:moveTo>
                    <a:pt x="127" y="0"/>
                  </a:moveTo>
                  <a:lnTo>
                    <a:pt x="0" y="416"/>
                  </a:lnTo>
                  <a:lnTo>
                    <a:pt x="686" y="171"/>
                  </a:lnTo>
                  <a:lnTo>
                    <a:pt x="127" y="0"/>
                  </a:lnTo>
                  <a:close/>
                </a:path>
              </a:pathLst>
            </a:custGeom>
            <a:solidFill>
              <a:srgbClr val="4D4F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03">
              <a:extLst>
                <a:ext uri="{FF2B5EF4-FFF2-40B4-BE49-F238E27FC236}">
                  <a16:creationId xmlns:a16="http://schemas.microsoft.com/office/drawing/2014/main" id="{6DA4E3D9-F82B-EE47-8C21-DBDACB940F7A}"/>
                </a:ext>
              </a:extLst>
            </p:cNvPr>
            <p:cNvSpPr>
              <a:spLocks/>
            </p:cNvSpPr>
            <p:nvPr/>
          </p:nvSpPr>
          <p:spPr bwMode="auto">
            <a:xfrm>
              <a:off x="2243158" y="2243419"/>
              <a:ext cx="1220450" cy="740098"/>
            </a:xfrm>
            <a:custGeom>
              <a:avLst/>
              <a:gdLst>
                <a:gd name="T0" fmla="*/ 127 w 686"/>
                <a:gd name="T1" fmla="*/ 0 h 416"/>
                <a:gd name="T2" fmla="*/ 0 w 686"/>
                <a:gd name="T3" fmla="*/ 416 h 416"/>
                <a:gd name="T4" fmla="*/ 686 w 686"/>
                <a:gd name="T5" fmla="*/ 171 h 416"/>
                <a:gd name="T6" fmla="*/ 127 w 686"/>
                <a:gd name="T7" fmla="*/ 0 h 416"/>
              </a:gdLst>
              <a:ahLst/>
              <a:cxnLst>
                <a:cxn ang="0">
                  <a:pos x="T0" y="T1"/>
                </a:cxn>
                <a:cxn ang="0">
                  <a:pos x="T2" y="T3"/>
                </a:cxn>
                <a:cxn ang="0">
                  <a:pos x="T4" y="T5"/>
                </a:cxn>
                <a:cxn ang="0">
                  <a:pos x="T6" y="T7"/>
                </a:cxn>
              </a:cxnLst>
              <a:rect l="0" t="0" r="r" b="b"/>
              <a:pathLst>
                <a:path w="686" h="416">
                  <a:moveTo>
                    <a:pt x="127" y="0"/>
                  </a:moveTo>
                  <a:lnTo>
                    <a:pt x="0" y="416"/>
                  </a:lnTo>
                  <a:lnTo>
                    <a:pt x="686" y="171"/>
                  </a:lnTo>
                  <a:lnTo>
                    <a:pt x="127"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04">
              <a:extLst>
                <a:ext uri="{FF2B5EF4-FFF2-40B4-BE49-F238E27FC236}">
                  <a16:creationId xmlns:a16="http://schemas.microsoft.com/office/drawing/2014/main" id="{D08D56DC-DAD5-BB44-8B98-700347962BC7}"/>
                </a:ext>
              </a:extLst>
            </p:cNvPr>
            <p:cNvSpPr>
              <a:spLocks/>
            </p:cNvSpPr>
            <p:nvPr/>
          </p:nvSpPr>
          <p:spPr bwMode="auto">
            <a:xfrm>
              <a:off x="2545602" y="3552823"/>
              <a:ext cx="103187" cy="104965"/>
            </a:xfrm>
            <a:custGeom>
              <a:avLst/>
              <a:gdLst>
                <a:gd name="T0" fmla="*/ 34 w 36"/>
                <a:gd name="T1" fmla="*/ 23 h 37"/>
                <a:gd name="T2" fmla="*/ 13 w 36"/>
                <a:gd name="T3" fmla="*/ 34 h 37"/>
                <a:gd name="T4" fmla="*/ 2 w 36"/>
                <a:gd name="T5" fmla="*/ 14 h 37"/>
                <a:gd name="T6" fmla="*/ 23 w 36"/>
                <a:gd name="T7" fmla="*/ 3 h 37"/>
                <a:gd name="T8" fmla="*/ 34 w 36"/>
                <a:gd name="T9" fmla="*/ 23 h 37"/>
              </a:gdLst>
              <a:ahLst/>
              <a:cxnLst>
                <a:cxn ang="0">
                  <a:pos x="T0" y="T1"/>
                </a:cxn>
                <a:cxn ang="0">
                  <a:pos x="T2" y="T3"/>
                </a:cxn>
                <a:cxn ang="0">
                  <a:pos x="T4" y="T5"/>
                </a:cxn>
                <a:cxn ang="0">
                  <a:pos x="T6" y="T7"/>
                </a:cxn>
                <a:cxn ang="0">
                  <a:pos x="T8" y="T9"/>
                </a:cxn>
              </a:cxnLst>
              <a:rect l="0" t="0" r="r" b="b"/>
              <a:pathLst>
                <a:path w="36" h="37">
                  <a:moveTo>
                    <a:pt x="34" y="23"/>
                  </a:moveTo>
                  <a:cubicBezTo>
                    <a:pt x="31" y="32"/>
                    <a:pt x="22" y="37"/>
                    <a:pt x="13" y="34"/>
                  </a:cubicBezTo>
                  <a:cubicBezTo>
                    <a:pt x="5" y="32"/>
                    <a:pt x="0" y="22"/>
                    <a:pt x="2" y="14"/>
                  </a:cubicBezTo>
                  <a:cubicBezTo>
                    <a:pt x="5" y="5"/>
                    <a:pt x="14" y="0"/>
                    <a:pt x="23" y="3"/>
                  </a:cubicBezTo>
                  <a:cubicBezTo>
                    <a:pt x="32" y="5"/>
                    <a:pt x="36" y="15"/>
                    <a:pt x="34"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05">
              <a:extLst>
                <a:ext uri="{FF2B5EF4-FFF2-40B4-BE49-F238E27FC236}">
                  <a16:creationId xmlns:a16="http://schemas.microsoft.com/office/drawing/2014/main" id="{C7E62AC5-FB8A-484D-95DE-0BC21FE5E7B0}"/>
                </a:ext>
              </a:extLst>
            </p:cNvPr>
            <p:cNvSpPr>
              <a:spLocks/>
            </p:cNvSpPr>
            <p:nvPr/>
          </p:nvSpPr>
          <p:spPr bwMode="auto">
            <a:xfrm>
              <a:off x="2904977" y="2330593"/>
              <a:ext cx="144106" cy="48035"/>
            </a:xfrm>
            <a:custGeom>
              <a:avLst/>
              <a:gdLst>
                <a:gd name="T0" fmla="*/ 49 w 50"/>
                <a:gd name="T1" fmla="*/ 17 h 17"/>
                <a:gd name="T2" fmla="*/ 1 w 50"/>
                <a:gd name="T3" fmla="*/ 2 h 17"/>
                <a:gd name="T4" fmla="*/ 0 w 50"/>
                <a:gd name="T5" fmla="*/ 1 h 17"/>
                <a:gd name="T6" fmla="*/ 0 w 50"/>
                <a:gd name="T7" fmla="*/ 1 h 17"/>
                <a:gd name="T8" fmla="*/ 1 w 50"/>
                <a:gd name="T9" fmla="*/ 0 h 17"/>
                <a:gd name="T10" fmla="*/ 50 w 50"/>
                <a:gd name="T11" fmla="*/ 15 h 17"/>
                <a:gd name="T12" fmla="*/ 50 w 50"/>
                <a:gd name="T13" fmla="*/ 16 h 17"/>
                <a:gd name="T14" fmla="*/ 50 w 50"/>
                <a:gd name="T15" fmla="*/ 16 h 17"/>
                <a:gd name="T16" fmla="*/ 49 w 50"/>
                <a:gd name="T17"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7">
                  <a:moveTo>
                    <a:pt x="49" y="17"/>
                  </a:moveTo>
                  <a:cubicBezTo>
                    <a:pt x="1" y="2"/>
                    <a:pt x="1" y="2"/>
                    <a:pt x="1" y="2"/>
                  </a:cubicBezTo>
                  <a:cubicBezTo>
                    <a:pt x="0" y="2"/>
                    <a:pt x="0" y="1"/>
                    <a:pt x="0" y="1"/>
                  </a:cubicBezTo>
                  <a:cubicBezTo>
                    <a:pt x="0" y="1"/>
                    <a:pt x="0" y="1"/>
                    <a:pt x="0" y="1"/>
                  </a:cubicBezTo>
                  <a:cubicBezTo>
                    <a:pt x="0" y="0"/>
                    <a:pt x="1" y="0"/>
                    <a:pt x="1" y="0"/>
                  </a:cubicBezTo>
                  <a:cubicBezTo>
                    <a:pt x="50" y="15"/>
                    <a:pt x="50" y="15"/>
                    <a:pt x="50" y="15"/>
                  </a:cubicBezTo>
                  <a:cubicBezTo>
                    <a:pt x="50" y="15"/>
                    <a:pt x="50" y="15"/>
                    <a:pt x="50" y="16"/>
                  </a:cubicBezTo>
                  <a:cubicBezTo>
                    <a:pt x="50" y="16"/>
                    <a:pt x="50" y="16"/>
                    <a:pt x="50" y="16"/>
                  </a:cubicBezTo>
                  <a:cubicBezTo>
                    <a:pt x="50" y="17"/>
                    <a:pt x="50" y="17"/>
                    <a:pt x="49" y="17"/>
                  </a:cubicBezTo>
                  <a:close/>
                </a:path>
              </a:pathLst>
            </a:custGeom>
            <a:solidFill>
              <a:srgbClr val="343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6">
              <a:extLst>
                <a:ext uri="{FF2B5EF4-FFF2-40B4-BE49-F238E27FC236}">
                  <a16:creationId xmlns:a16="http://schemas.microsoft.com/office/drawing/2014/main" id="{ACCE5F7F-1E8F-7649-BCEB-F16135F8B011}"/>
                </a:ext>
              </a:extLst>
            </p:cNvPr>
            <p:cNvSpPr>
              <a:spLocks/>
            </p:cNvSpPr>
            <p:nvPr/>
          </p:nvSpPr>
          <p:spPr bwMode="auto">
            <a:xfrm>
              <a:off x="2876511" y="2318140"/>
              <a:ext cx="14233" cy="14233"/>
            </a:xfrm>
            <a:custGeom>
              <a:avLst/>
              <a:gdLst>
                <a:gd name="T0" fmla="*/ 5 w 5"/>
                <a:gd name="T1" fmla="*/ 3 h 5"/>
                <a:gd name="T2" fmla="*/ 2 w 5"/>
                <a:gd name="T3" fmla="*/ 5 h 5"/>
                <a:gd name="T4" fmla="*/ 0 w 5"/>
                <a:gd name="T5" fmla="*/ 2 h 5"/>
                <a:gd name="T6" fmla="*/ 3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5" y="5"/>
                    <a:pt x="3" y="5"/>
                    <a:pt x="2" y="5"/>
                  </a:cubicBezTo>
                  <a:cubicBezTo>
                    <a:pt x="1" y="5"/>
                    <a:pt x="0" y="3"/>
                    <a:pt x="0" y="2"/>
                  </a:cubicBezTo>
                  <a:cubicBezTo>
                    <a:pt x="1" y="1"/>
                    <a:pt x="2" y="0"/>
                    <a:pt x="3" y="0"/>
                  </a:cubicBezTo>
                  <a:cubicBezTo>
                    <a:pt x="5" y="1"/>
                    <a:pt x="5" y="2"/>
                    <a:pt x="5" y="3"/>
                  </a:cubicBezTo>
                  <a:close/>
                </a:path>
              </a:pathLst>
            </a:custGeom>
            <a:solidFill>
              <a:srgbClr val="343A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22">
              <a:extLst>
                <a:ext uri="{FF2B5EF4-FFF2-40B4-BE49-F238E27FC236}">
                  <a16:creationId xmlns:a16="http://schemas.microsoft.com/office/drawing/2014/main" id="{B1E51127-21EB-9641-AF85-6AF514325D99}"/>
                </a:ext>
              </a:extLst>
            </p:cNvPr>
            <p:cNvSpPr>
              <a:spLocks noEditPoints="1"/>
            </p:cNvSpPr>
            <p:nvPr/>
          </p:nvSpPr>
          <p:spPr bwMode="auto">
            <a:xfrm>
              <a:off x="3376433" y="2391082"/>
              <a:ext cx="944693" cy="1067449"/>
            </a:xfrm>
            <a:custGeom>
              <a:avLst/>
              <a:gdLst>
                <a:gd name="T0" fmla="*/ 234 w 330"/>
                <a:gd name="T1" fmla="*/ 221 h 373"/>
                <a:gd name="T2" fmla="*/ 248 w 330"/>
                <a:gd name="T3" fmla="*/ 210 h 373"/>
                <a:gd name="T4" fmla="*/ 239 w 330"/>
                <a:gd name="T5" fmla="*/ 220 h 373"/>
                <a:gd name="T6" fmla="*/ 158 w 330"/>
                <a:gd name="T7" fmla="*/ 242 h 373"/>
                <a:gd name="T8" fmla="*/ 109 w 330"/>
                <a:gd name="T9" fmla="*/ 222 h 373"/>
                <a:gd name="T10" fmla="*/ 107 w 330"/>
                <a:gd name="T11" fmla="*/ 211 h 373"/>
                <a:gd name="T12" fmla="*/ 190 w 330"/>
                <a:gd name="T13" fmla="*/ 237 h 373"/>
                <a:gd name="T14" fmla="*/ 86 w 330"/>
                <a:gd name="T15" fmla="*/ 192 h 373"/>
                <a:gd name="T16" fmla="*/ 90 w 330"/>
                <a:gd name="T17" fmla="*/ 142 h 373"/>
                <a:gd name="T18" fmla="*/ 271 w 330"/>
                <a:gd name="T19" fmla="*/ 168 h 373"/>
                <a:gd name="T20" fmla="*/ 278 w 330"/>
                <a:gd name="T21" fmla="*/ 147 h 373"/>
                <a:gd name="T22" fmla="*/ 271 w 330"/>
                <a:gd name="T23" fmla="*/ 168 h 373"/>
                <a:gd name="T24" fmla="*/ 133 w 330"/>
                <a:gd name="T25" fmla="*/ 81 h 373"/>
                <a:gd name="T26" fmla="*/ 126 w 330"/>
                <a:gd name="T27" fmla="*/ 88 h 373"/>
                <a:gd name="T28" fmla="*/ 129 w 330"/>
                <a:gd name="T29" fmla="*/ 84 h 373"/>
                <a:gd name="T30" fmla="*/ 133 w 330"/>
                <a:gd name="T31" fmla="*/ 82 h 373"/>
                <a:gd name="T32" fmla="*/ 113 w 330"/>
                <a:gd name="T33" fmla="*/ 205 h 373"/>
                <a:gd name="T34" fmla="*/ 132 w 330"/>
                <a:gd name="T35" fmla="*/ 94 h 373"/>
                <a:gd name="T36" fmla="*/ 234 w 330"/>
                <a:gd name="T37" fmla="*/ 73 h 373"/>
                <a:gd name="T38" fmla="*/ 236 w 330"/>
                <a:gd name="T39" fmla="*/ 209 h 373"/>
                <a:gd name="T40" fmla="*/ 175 w 330"/>
                <a:gd name="T41" fmla="*/ 56 h 373"/>
                <a:gd name="T42" fmla="*/ 265 w 330"/>
                <a:gd name="T43" fmla="*/ 76 h 373"/>
                <a:gd name="T44" fmla="*/ 267 w 330"/>
                <a:gd name="T45" fmla="*/ 87 h 373"/>
                <a:gd name="T46" fmla="*/ 193 w 330"/>
                <a:gd name="T47" fmla="*/ 54 h 373"/>
                <a:gd name="T48" fmla="*/ 290 w 330"/>
                <a:gd name="T49" fmla="*/ 0 h 373"/>
                <a:gd name="T50" fmla="*/ 279 w 330"/>
                <a:gd name="T51" fmla="*/ 6 h 373"/>
                <a:gd name="T52" fmla="*/ 130 w 330"/>
                <a:gd name="T53" fmla="*/ 72 h 373"/>
                <a:gd name="T54" fmla="*/ 117 w 330"/>
                <a:gd name="T55" fmla="*/ 83 h 373"/>
                <a:gd name="T56" fmla="*/ 123 w 330"/>
                <a:gd name="T57" fmla="*/ 243 h 373"/>
                <a:gd name="T58" fmla="*/ 231 w 330"/>
                <a:gd name="T59" fmla="*/ 235 h 373"/>
                <a:gd name="T60" fmla="*/ 170 w 330"/>
                <a:gd name="T61" fmla="*/ 263 h 373"/>
                <a:gd name="T62" fmla="*/ 122 w 330"/>
                <a:gd name="T63" fmla="*/ 264 h 373"/>
                <a:gd name="T64" fmla="*/ 37 w 330"/>
                <a:gd name="T65" fmla="*/ 309 h 373"/>
                <a:gd name="T66" fmla="*/ 24 w 330"/>
                <a:gd name="T67" fmla="*/ 322 h 373"/>
                <a:gd name="T68" fmla="*/ 3 w 330"/>
                <a:gd name="T69" fmla="*/ 331 h 373"/>
                <a:gd name="T70" fmla="*/ 1 w 330"/>
                <a:gd name="T71" fmla="*/ 336 h 373"/>
                <a:gd name="T72" fmla="*/ 4 w 330"/>
                <a:gd name="T73" fmla="*/ 340 h 373"/>
                <a:gd name="T74" fmla="*/ 6 w 330"/>
                <a:gd name="T75" fmla="*/ 339 h 373"/>
                <a:gd name="T76" fmla="*/ 28 w 330"/>
                <a:gd name="T77" fmla="*/ 330 h 373"/>
                <a:gd name="T78" fmla="*/ 16 w 330"/>
                <a:gd name="T79" fmla="*/ 365 h 373"/>
                <a:gd name="T80" fmla="*/ 16 w 330"/>
                <a:gd name="T81" fmla="*/ 371 h 373"/>
                <a:gd name="T82" fmla="*/ 20 w 330"/>
                <a:gd name="T83" fmla="*/ 373 h 373"/>
                <a:gd name="T84" fmla="*/ 31 w 330"/>
                <a:gd name="T85" fmla="*/ 368 h 373"/>
                <a:gd name="T86" fmla="*/ 45 w 330"/>
                <a:gd name="T87" fmla="*/ 370 h 373"/>
                <a:gd name="T88" fmla="*/ 63 w 330"/>
                <a:gd name="T89" fmla="*/ 370 h 373"/>
                <a:gd name="T90" fmla="*/ 143 w 330"/>
                <a:gd name="T91" fmla="*/ 313 h 373"/>
                <a:gd name="T92" fmla="*/ 180 w 330"/>
                <a:gd name="T93" fmla="*/ 284 h 373"/>
                <a:gd name="T94" fmla="*/ 285 w 330"/>
                <a:gd name="T95" fmla="*/ 156 h 373"/>
                <a:gd name="T96" fmla="*/ 206 w 330"/>
                <a:gd name="T97" fmla="*/ 42 h 373"/>
                <a:gd name="T98" fmla="*/ 279 w 330"/>
                <a:gd name="T99" fmla="*/ 14 h 373"/>
                <a:gd name="T100" fmla="*/ 287 w 330"/>
                <a:gd name="T101" fmla="*/ 20 h 373"/>
                <a:gd name="T102" fmla="*/ 315 w 330"/>
                <a:gd name="T103" fmla="*/ 21 h 373"/>
                <a:gd name="T104" fmla="*/ 324 w 330"/>
                <a:gd name="T105" fmla="*/ 22 h 373"/>
                <a:gd name="T106" fmla="*/ 330 w 330"/>
                <a:gd name="T107" fmla="*/ 13 h 373"/>
                <a:gd name="T108" fmla="*/ 317 w 330"/>
                <a:gd name="T109" fmla="*/ 7 h 373"/>
                <a:gd name="T110" fmla="*/ 290 w 330"/>
                <a:gd name="T111" fmla="*/ 0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30" h="373">
                  <a:moveTo>
                    <a:pt x="203" y="241"/>
                  </a:moveTo>
                  <a:cubicBezTo>
                    <a:pt x="214" y="236"/>
                    <a:pt x="225" y="230"/>
                    <a:pt x="234" y="221"/>
                  </a:cubicBezTo>
                  <a:cubicBezTo>
                    <a:pt x="237" y="219"/>
                    <a:pt x="239" y="217"/>
                    <a:pt x="241" y="215"/>
                  </a:cubicBezTo>
                  <a:cubicBezTo>
                    <a:pt x="244" y="213"/>
                    <a:pt x="246" y="211"/>
                    <a:pt x="248" y="210"/>
                  </a:cubicBezTo>
                  <a:cubicBezTo>
                    <a:pt x="250" y="208"/>
                    <a:pt x="252" y="206"/>
                    <a:pt x="254" y="204"/>
                  </a:cubicBezTo>
                  <a:cubicBezTo>
                    <a:pt x="250" y="209"/>
                    <a:pt x="245" y="215"/>
                    <a:pt x="239" y="220"/>
                  </a:cubicBezTo>
                  <a:cubicBezTo>
                    <a:pt x="228" y="229"/>
                    <a:pt x="215" y="236"/>
                    <a:pt x="203" y="241"/>
                  </a:cubicBezTo>
                  <a:moveTo>
                    <a:pt x="158" y="242"/>
                  </a:moveTo>
                  <a:cubicBezTo>
                    <a:pt x="147" y="242"/>
                    <a:pt x="137" y="240"/>
                    <a:pt x="127" y="236"/>
                  </a:cubicBezTo>
                  <a:cubicBezTo>
                    <a:pt x="120" y="232"/>
                    <a:pt x="114" y="228"/>
                    <a:pt x="109" y="222"/>
                  </a:cubicBezTo>
                  <a:cubicBezTo>
                    <a:pt x="101" y="212"/>
                    <a:pt x="95" y="200"/>
                    <a:pt x="93" y="187"/>
                  </a:cubicBezTo>
                  <a:cubicBezTo>
                    <a:pt x="97" y="195"/>
                    <a:pt x="101" y="203"/>
                    <a:pt x="107" y="211"/>
                  </a:cubicBezTo>
                  <a:cubicBezTo>
                    <a:pt x="123" y="229"/>
                    <a:pt x="147" y="239"/>
                    <a:pt x="172" y="239"/>
                  </a:cubicBezTo>
                  <a:cubicBezTo>
                    <a:pt x="178" y="239"/>
                    <a:pt x="184" y="238"/>
                    <a:pt x="190" y="237"/>
                  </a:cubicBezTo>
                  <a:cubicBezTo>
                    <a:pt x="179" y="241"/>
                    <a:pt x="169" y="242"/>
                    <a:pt x="158" y="242"/>
                  </a:cubicBezTo>
                  <a:moveTo>
                    <a:pt x="86" y="192"/>
                  </a:moveTo>
                  <a:cubicBezTo>
                    <a:pt x="80" y="171"/>
                    <a:pt x="83" y="147"/>
                    <a:pt x="94" y="125"/>
                  </a:cubicBezTo>
                  <a:cubicBezTo>
                    <a:pt x="92" y="130"/>
                    <a:pt x="91" y="136"/>
                    <a:pt x="90" y="142"/>
                  </a:cubicBezTo>
                  <a:cubicBezTo>
                    <a:pt x="84" y="159"/>
                    <a:pt x="83" y="176"/>
                    <a:pt x="86" y="192"/>
                  </a:cubicBezTo>
                  <a:moveTo>
                    <a:pt x="271" y="168"/>
                  </a:moveTo>
                  <a:cubicBezTo>
                    <a:pt x="277" y="151"/>
                    <a:pt x="278" y="133"/>
                    <a:pt x="275" y="117"/>
                  </a:cubicBezTo>
                  <a:cubicBezTo>
                    <a:pt x="278" y="127"/>
                    <a:pt x="279" y="137"/>
                    <a:pt x="278" y="147"/>
                  </a:cubicBezTo>
                  <a:cubicBezTo>
                    <a:pt x="277" y="151"/>
                    <a:pt x="276" y="156"/>
                    <a:pt x="273" y="163"/>
                  </a:cubicBezTo>
                  <a:cubicBezTo>
                    <a:pt x="273" y="165"/>
                    <a:pt x="272" y="166"/>
                    <a:pt x="271" y="168"/>
                  </a:cubicBezTo>
                  <a:moveTo>
                    <a:pt x="133" y="82"/>
                  </a:moveTo>
                  <a:cubicBezTo>
                    <a:pt x="133" y="81"/>
                    <a:pt x="133" y="81"/>
                    <a:pt x="133" y="81"/>
                  </a:cubicBezTo>
                  <a:cubicBezTo>
                    <a:pt x="141" y="76"/>
                    <a:pt x="149" y="72"/>
                    <a:pt x="158" y="68"/>
                  </a:cubicBezTo>
                  <a:cubicBezTo>
                    <a:pt x="147" y="73"/>
                    <a:pt x="136" y="80"/>
                    <a:pt x="126" y="88"/>
                  </a:cubicBezTo>
                  <a:cubicBezTo>
                    <a:pt x="124" y="90"/>
                    <a:pt x="122" y="92"/>
                    <a:pt x="120" y="94"/>
                  </a:cubicBezTo>
                  <a:cubicBezTo>
                    <a:pt x="123" y="91"/>
                    <a:pt x="126" y="87"/>
                    <a:pt x="129" y="84"/>
                  </a:cubicBezTo>
                  <a:cubicBezTo>
                    <a:pt x="130" y="83"/>
                    <a:pt x="131" y="82"/>
                    <a:pt x="132" y="82"/>
                  </a:cubicBezTo>
                  <a:cubicBezTo>
                    <a:pt x="133" y="82"/>
                    <a:pt x="133" y="82"/>
                    <a:pt x="133" y="82"/>
                  </a:cubicBezTo>
                  <a:moveTo>
                    <a:pt x="172" y="231"/>
                  </a:moveTo>
                  <a:cubicBezTo>
                    <a:pt x="149" y="231"/>
                    <a:pt x="128" y="222"/>
                    <a:pt x="113" y="205"/>
                  </a:cubicBezTo>
                  <a:cubicBezTo>
                    <a:pt x="99" y="188"/>
                    <a:pt x="94" y="166"/>
                    <a:pt x="97" y="144"/>
                  </a:cubicBezTo>
                  <a:cubicBezTo>
                    <a:pt x="104" y="126"/>
                    <a:pt x="115" y="108"/>
                    <a:pt x="132" y="94"/>
                  </a:cubicBezTo>
                  <a:cubicBezTo>
                    <a:pt x="153" y="76"/>
                    <a:pt x="178" y="67"/>
                    <a:pt x="202" y="67"/>
                  </a:cubicBezTo>
                  <a:cubicBezTo>
                    <a:pt x="213" y="67"/>
                    <a:pt x="224" y="69"/>
                    <a:pt x="234" y="73"/>
                  </a:cubicBezTo>
                  <a:cubicBezTo>
                    <a:pt x="241" y="77"/>
                    <a:pt x="246" y="82"/>
                    <a:pt x="252" y="88"/>
                  </a:cubicBezTo>
                  <a:cubicBezTo>
                    <a:pt x="279" y="120"/>
                    <a:pt x="272" y="173"/>
                    <a:pt x="236" y="209"/>
                  </a:cubicBezTo>
                  <a:cubicBezTo>
                    <a:pt x="216" y="223"/>
                    <a:pt x="193" y="231"/>
                    <a:pt x="172" y="231"/>
                  </a:cubicBezTo>
                  <a:moveTo>
                    <a:pt x="175" y="56"/>
                  </a:moveTo>
                  <a:cubicBezTo>
                    <a:pt x="186" y="52"/>
                    <a:pt x="196" y="51"/>
                    <a:pt x="206" y="51"/>
                  </a:cubicBezTo>
                  <a:cubicBezTo>
                    <a:pt x="229" y="51"/>
                    <a:pt x="251" y="59"/>
                    <a:pt x="265" y="76"/>
                  </a:cubicBezTo>
                  <a:cubicBezTo>
                    <a:pt x="274" y="86"/>
                    <a:pt x="279" y="98"/>
                    <a:pt x="281" y="111"/>
                  </a:cubicBezTo>
                  <a:cubicBezTo>
                    <a:pt x="278" y="102"/>
                    <a:pt x="273" y="94"/>
                    <a:pt x="267" y="87"/>
                  </a:cubicBezTo>
                  <a:cubicBezTo>
                    <a:pt x="259" y="78"/>
                    <a:pt x="249" y="70"/>
                    <a:pt x="238" y="66"/>
                  </a:cubicBezTo>
                  <a:cubicBezTo>
                    <a:pt x="224" y="58"/>
                    <a:pt x="209" y="54"/>
                    <a:pt x="193" y="54"/>
                  </a:cubicBezTo>
                  <a:cubicBezTo>
                    <a:pt x="187" y="54"/>
                    <a:pt x="181" y="55"/>
                    <a:pt x="175" y="56"/>
                  </a:cubicBezTo>
                  <a:moveTo>
                    <a:pt x="290" y="0"/>
                  </a:moveTo>
                  <a:cubicBezTo>
                    <a:pt x="289" y="6"/>
                    <a:pt x="289" y="6"/>
                    <a:pt x="289" y="6"/>
                  </a:cubicBezTo>
                  <a:cubicBezTo>
                    <a:pt x="286" y="6"/>
                    <a:pt x="282" y="6"/>
                    <a:pt x="279" y="6"/>
                  </a:cubicBezTo>
                  <a:cubicBezTo>
                    <a:pt x="196" y="6"/>
                    <a:pt x="145" y="55"/>
                    <a:pt x="131" y="72"/>
                  </a:cubicBezTo>
                  <a:cubicBezTo>
                    <a:pt x="130" y="72"/>
                    <a:pt x="130" y="72"/>
                    <a:pt x="130" y="72"/>
                  </a:cubicBezTo>
                  <a:cubicBezTo>
                    <a:pt x="128" y="74"/>
                    <a:pt x="126" y="76"/>
                    <a:pt x="124" y="78"/>
                  </a:cubicBezTo>
                  <a:cubicBezTo>
                    <a:pt x="121" y="80"/>
                    <a:pt x="119" y="81"/>
                    <a:pt x="117" y="83"/>
                  </a:cubicBezTo>
                  <a:cubicBezTo>
                    <a:pt x="72" y="122"/>
                    <a:pt x="61" y="184"/>
                    <a:pt x="94" y="222"/>
                  </a:cubicBezTo>
                  <a:cubicBezTo>
                    <a:pt x="102" y="232"/>
                    <a:pt x="112" y="239"/>
                    <a:pt x="123" y="243"/>
                  </a:cubicBezTo>
                  <a:cubicBezTo>
                    <a:pt x="136" y="251"/>
                    <a:pt x="152" y="255"/>
                    <a:pt x="168" y="255"/>
                  </a:cubicBezTo>
                  <a:cubicBezTo>
                    <a:pt x="189" y="255"/>
                    <a:pt x="211" y="249"/>
                    <a:pt x="231" y="235"/>
                  </a:cubicBezTo>
                  <a:cubicBezTo>
                    <a:pt x="217" y="251"/>
                    <a:pt x="199" y="265"/>
                    <a:pt x="176" y="277"/>
                  </a:cubicBezTo>
                  <a:cubicBezTo>
                    <a:pt x="170" y="263"/>
                    <a:pt x="170" y="263"/>
                    <a:pt x="170" y="263"/>
                  </a:cubicBezTo>
                  <a:cubicBezTo>
                    <a:pt x="129" y="281"/>
                    <a:pt x="129" y="281"/>
                    <a:pt x="129" y="281"/>
                  </a:cubicBezTo>
                  <a:cubicBezTo>
                    <a:pt x="122" y="264"/>
                    <a:pt x="122" y="264"/>
                    <a:pt x="122" y="264"/>
                  </a:cubicBezTo>
                  <a:cubicBezTo>
                    <a:pt x="34" y="303"/>
                    <a:pt x="34" y="303"/>
                    <a:pt x="34" y="303"/>
                  </a:cubicBezTo>
                  <a:cubicBezTo>
                    <a:pt x="37" y="309"/>
                    <a:pt x="37" y="309"/>
                    <a:pt x="37" y="309"/>
                  </a:cubicBezTo>
                  <a:cubicBezTo>
                    <a:pt x="22" y="316"/>
                    <a:pt x="22" y="316"/>
                    <a:pt x="22" y="316"/>
                  </a:cubicBezTo>
                  <a:cubicBezTo>
                    <a:pt x="24" y="322"/>
                    <a:pt x="24" y="322"/>
                    <a:pt x="24" y="322"/>
                  </a:cubicBezTo>
                  <a:cubicBezTo>
                    <a:pt x="11" y="328"/>
                    <a:pt x="11" y="328"/>
                    <a:pt x="11" y="328"/>
                  </a:cubicBezTo>
                  <a:cubicBezTo>
                    <a:pt x="3" y="331"/>
                    <a:pt x="3" y="331"/>
                    <a:pt x="3" y="331"/>
                  </a:cubicBezTo>
                  <a:cubicBezTo>
                    <a:pt x="2" y="332"/>
                    <a:pt x="2" y="332"/>
                    <a:pt x="2" y="332"/>
                  </a:cubicBezTo>
                  <a:cubicBezTo>
                    <a:pt x="1" y="333"/>
                    <a:pt x="0" y="334"/>
                    <a:pt x="1" y="336"/>
                  </a:cubicBezTo>
                  <a:cubicBezTo>
                    <a:pt x="2" y="338"/>
                    <a:pt x="2" y="338"/>
                    <a:pt x="2" y="338"/>
                  </a:cubicBezTo>
                  <a:cubicBezTo>
                    <a:pt x="2" y="339"/>
                    <a:pt x="3" y="340"/>
                    <a:pt x="4" y="340"/>
                  </a:cubicBezTo>
                  <a:cubicBezTo>
                    <a:pt x="5" y="340"/>
                    <a:pt x="5" y="340"/>
                    <a:pt x="5" y="340"/>
                  </a:cubicBezTo>
                  <a:cubicBezTo>
                    <a:pt x="6" y="339"/>
                    <a:pt x="6" y="339"/>
                    <a:pt x="6" y="339"/>
                  </a:cubicBezTo>
                  <a:cubicBezTo>
                    <a:pt x="16" y="335"/>
                    <a:pt x="16" y="335"/>
                    <a:pt x="16" y="335"/>
                  </a:cubicBezTo>
                  <a:cubicBezTo>
                    <a:pt x="28" y="330"/>
                    <a:pt x="28" y="330"/>
                    <a:pt x="28" y="330"/>
                  </a:cubicBezTo>
                  <a:cubicBezTo>
                    <a:pt x="39" y="356"/>
                    <a:pt x="39" y="356"/>
                    <a:pt x="39" y="356"/>
                  </a:cubicBezTo>
                  <a:cubicBezTo>
                    <a:pt x="16" y="365"/>
                    <a:pt x="16" y="365"/>
                    <a:pt x="16" y="365"/>
                  </a:cubicBezTo>
                  <a:cubicBezTo>
                    <a:pt x="15" y="366"/>
                    <a:pt x="14" y="368"/>
                    <a:pt x="15" y="369"/>
                  </a:cubicBezTo>
                  <a:cubicBezTo>
                    <a:pt x="16" y="371"/>
                    <a:pt x="16" y="371"/>
                    <a:pt x="16" y="371"/>
                  </a:cubicBezTo>
                  <a:cubicBezTo>
                    <a:pt x="17" y="372"/>
                    <a:pt x="18" y="373"/>
                    <a:pt x="19" y="373"/>
                  </a:cubicBezTo>
                  <a:cubicBezTo>
                    <a:pt x="19" y="373"/>
                    <a:pt x="19" y="373"/>
                    <a:pt x="20" y="373"/>
                  </a:cubicBezTo>
                  <a:cubicBezTo>
                    <a:pt x="21" y="372"/>
                    <a:pt x="21" y="372"/>
                    <a:pt x="21" y="372"/>
                  </a:cubicBezTo>
                  <a:cubicBezTo>
                    <a:pt x="31" y="368"/>
                    <a:pt x="31" y="368"/>
                    <a:pt x="31" y="368"/>
                  </a:cubicBezTo>
                  <a:cubicBezTo>
                    <a:pt x="42" y="363"/>
                    <a:pt x="42" y="363"/>
                    <a:pt x="42" y="363"/>
                  </a:cubicBezTo>
                  <a:cubicBezTo>
                    <a:pt x="45" y="370"/>
                    <a:pt x="45" y="370"/>
                    <a:pt x="45" y="370"/>
                  </a:cubicBezTo>
                  <a:cubicBezTo>
                    <a:pt x="60" y="363"/>
                    <a:pt x="60" y="363"/>
                    <a:pt x="60" y="363"/>
                  </a:cubicBezTo>
                  <a:cubicBezTo>
                    <a:pt x="63" y="370"/>
                    <a:pt x="63" y="370"/>
                    <a:pt x="63" y="370"/>
                  </a:cubicBezTo>
                  <a:cubicBezTo>
                    <a:pt x="151" y="332"/>
                    <a:pt x="151" y="332"/>
                    <a:pt x="151" y="332"/>
                  </a:cubicBezTo>
                  <a:cubicBezTo>
                    <a:pt x="143" y="313"/>
                    <a:pt x="143" y="313"/>
                    <a:pt x="143" y="313"/>
                  </a:cubicBezTo>
                  <a:cubicBezTo>
                    <a:pt x="184" y="294"/>
                    <a:pt x="184" y="294"/>
                    <a:pt x="184" y="294"/>
                  </a:cubicBezTo>
                  <a:cubicBezTo>
                    <a:pt x="180" y="284"/>
                    <a:pt x="180" y="284"/>
                    <a:pt x="180" y="284"/>
                  </a:cubicBezTo>
                  <a:cubicBezTo>
                    <a:pt x="221" y="263"/>
                    <a:pt x="247" y="233"/>
                    <a:pt x="263" y="206"/>
                  </a:cubicBezTo>
                  <a:cubicBezTo>
                    <a:pt x="275" y="191"/>
                    <a:pt x="282" y="173"/>
                    <a:pt x="285" y="156"/>
                  </a:cubicBezTo>
                  <a:cubicBezTo>
                    <a:pt x="295" y="126"/>
                    <a:pt x="291" y="94"/>
                    <a:pt x="271" y="71"/>
                  </a:cubicBezTo>
                  <a:cubicBezTo>
                    <a:pt x="255" y="52"/>
                    <a:pt x="232" y="42"/>
                    <a:pt x="206" y="42"/>
                  </a:cubicBezTo>
                  <a:cubicBezTo>
                    <a:pt x="194" y="42"/>
                    <a:pt x="181" y="45"/>
                    <a:pt x="168" y="50"/>
                  </a:cubicBezTo>
                  <a:cubicBezTo>
                    <a:pt x="193" y="32"/>
                    <a:pt x="230" y="14"/>
                    <a:pt x="279" y="14"/>
                  </a:cubicBezTo>
                  <a:cubicBezTo>
                    <a:pt x="282" y="14"/>
                    <a:pt x="285" y="14"/>
                    <a:pt x="288" y="14"/>
                  </a:cubicBezTo>
                  <a:cubicBezTo>
                    <a:pt x="287" y="20"/>
                    <a:pt x="287" y="20"/>
                    <a:pt x="287" y="20"/>
                  </a:cubicBezTo>
                  <a:cubicBezTo>
                    <a:pt x="315" y="23"/>
                    <a:pt x="315" y="23"/>
                    <a:pt x="315" y="23"/>
                  </a:cubicBezTo>
                  <a:cubicBezTo>
                    <a:pt x="315" y="21"/>
                    <a:pt x="315" y="21"/>
                    <a:pt x="315" y="21"/>
                  </a:cubicBezTo>
                  <a:cubicBezTo>
                    <a:pt x="324" y="22"/>
                    <a:pt x="324" y="22"/>
                    <a:pt x="324" y="22"/>
                  </a:cubicBezTo>
                  <a:cubicBezTo>
                    <a:pt x="324" y="22"/>
                    <a:pt x="324" y="22"/>
                    <a:pt x="324" y="22"/>
                  </a:cubicBezTo>
                  <a:cubicBezTo>
                    <a:pt x="327" y="22"/>
                    <a:pt x="329" y="20"/>
                    <a:pt x="329" y="18"/>
                  </a:cubicBezTo>
                  <a:cubicBezTo>
                    <a:pt x="330" y="13"/>
                    <a:pt x="330" y="13"/>
                    <a:pt x="330" y="13"/>
                  </a:cubicBezTo>
                  <a:cubicBezTo>
                    <a:pt x="330" y="10"/>
                    <a:pt x="328" y="8"/>
                    <a:pt x="326" y="8"/>
                  </a:cubicBezTo>
                  <a:cubicBezTo>
                    <a:pt x="317" y="7"/>
                    <a:pt x="317" y="7"/>
                    <a:pt x="317" y="7"/>
                  </a:cubicBezTo>
                  <a:cubicBezTo>
                    <a:pt x="317" y="4"/>
                    <a:pt x="317" y="4"/>
                    <a:pt x="317" y="4"/>
                  </a:cubicBezTo>
                  <a:cubicBezTo>
                    <a:pt x="290" y="0"/>
                    <a:pt x="290" y="0"/>
                    <a:pt x="290" y="0"/>
                  </a:cubicBezTo>
                </a:path>
              </a:pathLst>
            </a:custGeom>
            <a:solidFill>
              <a:srgbClr val="6FC5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3">
              <a:extLst>
                <a:ext uri="{FF2B5EF4-FFF2-40B4-BE49-F238E27FC236}">
                  <a16:creationId xmlns:a16="http://schemas.microsoft.com/office/drawing/2014/main" id="{E65A0469-D990-0043-8844-F6BACD62DC6B}"/>
                </a:ext>
              </a:extLst>
            </p:cNvPr>
            <p:cNvSpPr>
              <a:spLocks/>
            </p:cNvSpPr>
            <p:nvPr/>
          </p:nvSpPr>
          <p:spPr bwMode="auto">
            <a:xfrm>
              <a:off x="3417352" y="3371357"/>
              <a:ext cx="113861" cy="64047"/>
            </a:xfrm>
            <a:custGeom>
              <a:avLst/>
              <a:gdLst>
                <a:gd name="T0" fmla="*/ 38 w 40"/>
                <a:gd name="T1" fmla="*/ 2 h 22"/>
                <a:gd name="T2" fmla="*/ 39 w 40"/>
                <a:gd name="T3" fmla="*/ 4 h 22"/>
                <a:gd name="T4" fmla="*/ 38 w 40"/>
                <a:gd name="T5" fmla="*/ 8 h 22"/>
                <a:gd name="T6" fmla="*/ 6 w 40"/>
                <a:gd name="T7" fmla="*/ 22 h 22"/>
                <a:gd name="T8" fmla="*/ 2 w 40"/>
                <a:gd name="T9" fmla="*/ 20 h 22"/>
                <a:gd name="T10" fmla="*/ 1 w 40"/>
                <a:gd name="T11" fmla="*/ 18 h 22"/>
                <a:gd name="T12" fmla="*/ 2 w 40"/>
                <a:gd name="T13" fmla="*/ 14 h 22"/>
                <a:gd name="T14" fmla="*/ 35 w 40"/>
                <a:gd name="T15" fmla="*/ 0 h 22"/>
                <a:gd name="T16" fmla="*/ 38 w 40"/>
                <a:gd name="T17"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2">
                  <a:moveTo>
                    <a:pt x="38" y="2"/>
                  </a:moveTo>
                  <a:cubicBezTo>
                    <a:pt x="39" y="4"/>
                    <a:pt x="39" y="4"/>
                    <a:pt x="39" y="4"/>
                  </a:cubicBezTo>
                  <a:cubicBezTo>
                    <a:pt x="40" y="6"/>
                    <a:pt x="39" y="7"/>
                    <a:pt x="38" y="8"/>
                  </a:cubicBezTo>
                  <a:cubicBezTo>
                    <a:pt x="6" y="22"/>
                    <a:pt x="6" y="22"/>
                    <a:pt x="6" y="22"/>
                  </a:cubicBezTo>
                  <a:cubicBezTo>
                    <a:pt x="4" y="22"/>
                    <a:pt x="3" y="22"/>
                    <a:pt x="2" y="20"/>
                  </a:cubicBezTo>
                  <a:cubicBezTo>
                    <a:pt x="1" y="18"/>
                    <a:pt x="1" y="18"/>
                    <a:pt x="1" y="18"/>
                  </a:cubicBezTo>
                  <a:cubicBezTo>
                    <a:pt x="0" y="16"/>
                    <a:pt x="1" y="15"/>
                    <a:pt x="2" y="14"/>
                  </a:cubicBezTo>
                  <a:cubicBezTo>
                    <a:pt x="35" y="0"/>
                    <a:pt x="35" y="0"/>
                    <a:pt x="35" y="0"/>
                  </a:cubicBezTo>
                  <a:cubicBezTo>
                    <a:pt x="36" y="0"/>
                    <a:pt x="38" y="0"/>
                    <a:pt x="38" y="2"/>
                  </a:cubicBezTo>
                  <a:close/>
                </a:path>
              </a:pathLst>
            </a:custGeom>
            <a:solidFill>
              <a:srgbClr val="FC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224">
              <a:extLst>
                <a:ext uri="{FF2B5EF4-FFF2-40B4-BE49-F238E27FC236}">
                  <a16:creationId xmlns:a16="http://schemas.microsoft.com/office/drawing/2014/main" id="{50CCC2A6-453B-B242-A557-B907149E2054}"/>
                </a:ext>
              </a:extLst>
            </p:cNvPr>
            <p:cNvSpPr>
              <a:spLocks/>
            </p:cNvSpPr>
            <p:nvPr/>
          </p:nvSpPr>
          <p:spPr bwMode="auto">
            <a:xfrm>
              <a:off x="3376433" y="3275286"/>
              <a:ext cx="115641" cy="65825"/>
            </a:xfrm>
            <a:custGeom>
              <a:avLst/>
              <a:gdLst>
                <a:gd name="T0" fmla="*/ 38 w 40"/>
                <a:gd name="T1" fmla="*/ 2 h 23"/>
                <a:gd name="T2" fmla="*/ 39 w 40"/>
                <a:gd name="T3" fmla="*/ 5 h 23"/>
                <a:gd name="T4" fmla="*/ 37 w 40"/>
                <a:gd name="T5" fmla="*/ 9 h 23"/>
                <a:gd name="T6" fmla="*/ 5 w 40"/>
                <a:gd name="T7" fmla="*/ 22 h 23"/>
                <a:gd name="T8" fmla="*/ 2 w 40"/>
                <a:gd name="T9" fmla="*/ 21 h 23"/>
                <a:gd name="T10" fmla="*/ 1 w 40"/>
                <a:gd name="T11" fmla="*/ 19 h 23"/>
                <a:gd name="T12" fmla="*/ 2 w 40"/>
                <a:gd name="T13" fmla="*/ 15 h 23"/>
                <a:gd name="T14" fmla="*/ 34 w 40"/>
                <a:gd name="T15" fmla="*/ 1 h 23"/>
                <a:gd name="T16" fmla="*/ 38 w 40"/>
                <a:gd name="T17"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0" h="23">
                  <a:moveTo>
                    <a:pt x="38" y="2"/>
                  </a:moveTo>
                  <a:cubicBezTo>
                    <a:pt x="39" y="5"/>
                    <a:pt x="39" y="5"/>
                    <a:pt x="39" y="5"/>
                  </a:cubicBezTo>
                  <a:cubicBezTo>
                    <a:pt x="40" y="6"/>
                    <a:pt x="39" y="8"/>
                    <a:pt x="37" y="9"/>
                  </a:cubicBezTo>
                  <a:cubicBezTo>
                    <a:pt x="5" y="22"/>
                    <a:pt x="5" y="22"/>
                    <a:pt x="5" y="22"/>
                  </a:cubicBezTo>
                  <a:cubicBezTo>
                    <a:pt x="4" y="23"/>
                    <a:pt x="2" y="22"/>
                    <a:pt x="2" y="21"/>
                  </a:cubicBezTo>
                  <a:cubicBezTo>
                    <a:pt x="1" y="19"/>
                    <a:pt x="1" y="19"/>
                    <a:pt x="1" y="19"/>
                  </a:cubicBezTo>
                  <a:cubicBezTo>
                    <a:pt x="0" y="17"/>
                    <a:pt x="1" y="16"/>
                    <a:pt x="2" y="15"/>
                  </a:cubicBezTo>
                  <a:cubicBezTo>
                    <a:pt x="34" y="1"/>
                    <a:pt x="34" y="1"/>
                    <a:pt x="34" y="1"/>
                  </a:cubicBezTo>
                  <a:cubicBezTo>
                    <a:pt x="36" y="0"/>
                    <a:pt x="37" y="1"/>
                    <a:pt x="38" y="2"/>
                  </a:cubicBezTo>
                  <a:close/>
                </a:path>
              </a:pathLst>
            </a:custGeom>
            <a:solidFill>
              <a:srgbClr val="FCFCF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225">
              <a:extLst>
                <a:ext uri="{FF2B5EF4-FFF2-40B4-BE49-F238E27FC236}">
                  <a16:creationId xmlns:a16="http://schemas.microsoft.com/office/drawing/2014/main" id="{90166374-7704-3B4C-8235-54E51A298E76}"/>
                </a:ext>
              </a:extLst>
            </p:cNvPr>
            <p:cNvSpPr>
              <a:spLocks/>
            </p:cNvSpPr>
            <p:nvPr/>
          </p:nvSpPr>
          <p:spPr bwMode="auto">
            <a:xfrm>
              <a:off x="3420911" y="3398042"/>
              <a:ext cx="44478" cy="37360"/>
            </a:xfrm>
            <a:custGeom>
              <a:avLst/>
              <a:gdLst>
                <a:gd name="T0" fmla="*/ 13 w 16"/>
                <a:gd name="T1" fmla="*/ 0 h 13"/>
                <a:gd name="T2" fmla="*/ 3 w 16"/>
                <a:gd name="T3" fmla="*/ 5 h 13"/>
                <a:gd name="T4" fmla="*/ 1 w 16"/>
                <a:gd name="T5" fmla="*/ 10 h 13"/>
                <a:gd name="T6" fmla="*/ 6 w 16"/>
                <a:gd name="T7" fmla="*/ 12 h 13"/>
                <a:gd name="T8" fmla="*/ 16 w 16"/>
                <a:gd name="T9" fmla="*/ 8 h 13"/>
                <a:gd name="T10" fmla="*/ 13 w 16"/>
                <a:gd name="T11" fmla="*/ 0 h 13"/>
              </a:gdLst>
              <a:ahLst/>
              <a:cxnLst>
                <a:cxn ang="0">
                  <a:pos x="T0" y="T1"/>
                </a:cxn>
                <a:cxn ang="0">
                  <a:pos x="T2" y="T3"/>
                </a:cxn>
                <a:cxn ang="0">
                  <a:pos x="T4" y="T5"/>
                </a:cxn>
                <a:cxn ang="0">
                  <a:pos x="T6" y="T7"/>
                </a:cxn>
                <a:cxn ang="0">
                  <a:pos x="T8" y="T9"/>
                </a:cxn>
                <a:cxn ang="0">
                  <a:pos x="T10" y="T11"/>
                </a:cxn>
              </a:cxnLst>
              <a:rect l="0" t="0" r="r" b="b"/>
              <a:pathLst>
                <a:path w="16" h="13">
                  <a:moveTo>
                    <a:pt x="13" y="0"/>
                  </a:moveTo>
                  <a:cubicBezTo>
                    <a:pt x="3" y="5"/>
                    <a:pt x="3" y="5"/>
                    <a:pt x="3" y="5"/>
                  </a:cubicBezTo>
                  <a:cubicBezTo>
                    <a:pt x="1" y="6"/>
                    <a:pt x="0" y="8"/>
                    <a:pt x="1" y="10"/>
                  </a:cubicBezTo>
                  <a:cubicBezTo>
                    <a:pt x="1" y="12"/>
                    <a:pt x="4" y="13"/>
                    <a:pt x="6" y="12"/>
                  </a:cubicBezTo>
                  <a:cubicBezTo>
                    <a:pt x="16" y="8"/>
                    <a:pt x="16" y="8"/>
                    <a:pt x="16" y="8"/>
                  </a:cubicBezTo>
                  <a:lnTo>
                    <a:pt x="13"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26">
              <a:extLst>
                <a:ext uri="{FF2B5EF4-FFF2-40B4-BE49-F238E27FC236}">
                  <a16:creationId xmlns:a16="http://schemas.microsoft.com/office/drawing/2014/main" id="{E460E51D-7B4E-A342-A9BF-287DEFBB9087}"/>
                </a:ext>
              </a:extLst>
            </p:cNvPr>
            <p:cNvSpPr>
              <a:spLocks/>
            </p:cNvSpPr>
            <p:nvPr/>
          </p:nvSpPr>
          <p:spPr bwMode="auto">
            <a:xfrm>
              <a:off x="3376433" y="3303752"/>
              <a:ext cx="46256" cy="37360"/>
            </a:xfrm>
            <a:custGeom>
              <a:avLst/>
              <a:gdLst>
                <a:gd name="T0" fmla="*/ 13 w 16"/>
                <a:gd name="T1" fmla="*/ 0 h 13"/>
                <a:gd name="T2" fmla="*/ 3 w 16"/>
                <a:gd name="T3" fmla="*/ 4 h 13"/>
                <a:gd name="T4" fmla="*/ 1 w 16"/>
                <a:gd name="T5" fmla="*/ 10 h 13"/>
                <a:gd name="T6" fmla="*/ 6 w 16"/>
                <a:gd name="T7" fmla="*/ 12 h 13"/>
                <a:gd name="T8" fmla="*/ 16 w 16"/>
                <a:gd name="T9" fmla="*/ 8 h 13"/>
                <a:gd name="T10" fmla="*/ 13 w 16"/>
                <a:gd name="T11" fmla="*/ 0 h 13"/>
              </a:gdLst>
              <a:ahLst/>
              <a:cxnLst>
                <a:cxn ang="0">
                  <a:pos x="T0" y="T1"/>
                </a:cxn>
                <a:cxn ang="0">
                  <a:pos x="T2" y="T3"/>
                </a:cxn>
                <a:cxn ang="0">
                  <a:pos x="T4" y="T5"/>
                </a:cxn>
                <a:cxn ang="0">
                  <a:pos x="T6" y="T7"/>
                </a:cxn>
                <a:cxn ang="0">
                  <a:pos x="T8" y="T9"/>
                </a:cxn>
                <a:cxn ang="0">
                  <a:pos x="T10" y="T11"/>
                </a:cxn>
              </a:cxnLst>
              <a:rect l="0" t="0" r="r" b="b"/>
              <a:pathLst>
                <a:path w="16" h="13">
                  <a:moveTo>
                    <a:pt x="13" y="0"/>
                  </a:moveTo>
                  <a:cubicBezTo>
                    <a:pt x="3" y="4"/>
                    <a:pt x="3" y="4"/>
                    <a:pt x="3" y="4"/>
                  </a:cubicBezTo>
                  <a:cubicBezTo>
                    <a:pt x="1" y="5"/>
                    <a:pt x="0" y="8"/>
                    <a:pt x="1" y="10"/>
                  </a:cubicBezTo>
                  <a:cubicBezTo>
                    <a:pt x="2" y="12"/>
                    <a:pt x="4" y="13"/>
                    <a:pt x="6" y="12"/>
                  </a:cubicBezTo>
                  <a:cubicBezTo>
                    <a:pt x="16" y="8"/>
                    <a:pt x="16" y="8"/>
                    <a:pt x="16" y="8"/>
                  </a:cubicBezTo>
                  <a:lnTo>
                    <a:pt x="13"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27">
              <a:extLst>
                <a:ext uri="{FF2B5EF4-FFF2-40B4-BE49-F238E27FC236}">
                  <a16:creationId xmlns:a16="http://schemas.microsoft.com/office/drawing/2014/main" id="{77EBD314-5BF2-6F47-A83D-C0DF05D2DAA4}"/>
                </a:ext>
              </a:extLst>
            </p:cNvPr>
            <p:cNvSpPr>
              <a:spLocks/>
            </p:cNvSpPr>
            <p:nvPr/>
          </p:nvSpPr>
          <p:spPr bwMode="auto">
            <a:xfrm>
              <a:off x="3440480" y="3234367"/>
              <a:ext cx="145885" cy="192141"/>
            </a:xfrm>
            <a:custGeom>
              <a:avLst/>
              <a:gdLst>
                <a:gd name="T0" fmla="*/ 45 w 82"/>
                <a:gd name="T1" fmla="*/ 0 h 108"/>
                <a:gd name="T2" fmla="*/ 82 w 82"/>
                <a:gd name="T3" fmla="*/ 87 h 108"/>
                <a:gd name="T4" fmla="*/ 37 w 82"/>
                <a:gd name="T5" fmla="*/ 108 h 108"/>
                <a:gd name="T6" fmla="*/ 0 w 82"/>
                <a:gd name="T7" fmla="*/ 21 h 108"/>
                <a:gd name="T8" fmla="*/ 45 w 82"/>
                <a:gd name="T9" fmla="*/ 0 h 108"/>
              </a:gdLst>
              <a:ahLst/>
              <a:cxnLst>
                <a:cxn ang="0">
                  <a:pos x="T0" y="T1"/>
                </a:cxn>
                <a:cxn ang="0">
                  <a:pos x="T2" y="T3"/>
                </a:cxn>
                <a:cxn ang="0">
                  <a:pos x="T4" y="T5"/>
                </a:cxn>
                <a:cxn ang="0">
                  <a:pos x="T6" y="T7"/>
                </a:cxn>
                <a:cxn ang="0">
                  <a:pos x="T8" y="T9"/>
                </a:cxn>
              </a:cxnLst>
              <a:rect l="0" t="0" r="r" b="b"/>
              <a:pathLst>
                <a:path w="82" h="108">
                  <a:moveTo>
                    <a:pt x="45" y="0"/>
                  </a:moveTo>
                  <a:lnTo>
                    <a:pt x="82" y="87"/>
                  </a:lnTo>
                  <a:lnTo>
                    <a:pt x="37" y="108"/>
                  </a:lnTo>
                  <a:lnTo>
                    <a:pt x="0" y="21"/>
                  </a:lnTo>
                  <a:lnTo>
                    <a:pt x="45" y="0"/>
                  </a:lnTo>
                  <a:close/>
                </a:path>
              </a:pathLst>
            </a:custGeom>
            <a:solidFill>
              <a:srgbClr val="EAEA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28">
              <a:extLst>
                <a:ext uri="{FF2B5EF4-FFF2-40B4-BE49-F238E27FC236}">
                  <a16:creationId xmlns:a16="http://schemas.microsoft.com/office/drawing/2014/main" id="{6629A350-59A5-7B49-AD44-BEFC0ADF78C1}"/>
                </a:ext>
              </a:extLst>
            </p:cNvPr>
            <p:cNvSpPr>
              <a:spLocks/>
            </p:cNvSpPr>
            <p:nvPr/>
          </p:nvSpPr>
          <p:spPr bwMode="auto">
            <a:xfrm>
              <a:off x="3474283" y="3122285"/>
              <a:ext cx="334467" cy="304222"/>
            </a:xfrm>
            <a:custGeom>
              <a:avLst/>
              <a:gdLst>
                <a:gd name="T0" fmla="*/ 141 w 188"/>
                <a:gd name="T1" fmla="*/ 0 h 171"/>
                <a:gd name="T2" fmla="*/ 188 w 188"/>
                <a:gd name="T3" fmla="*/ 110 h 171"/>
                <a:gd name="T4" fmla="*/ 47 w 188"/>
                <a:gd name="T5" fmla="*/ 171 h 171"/>
                <a:gd name="T6" fmla="*/ 0 w 188"/>
                <a:gd name="T7" fmla="*/ 63 h 171"/>
                <a:gd name="T8" fmla="*/ 141 w 188"/>
                <a:gd name="T9" fmla="*/ 0 h 171"/>
              </a:gdLst>
              <a:ahLst/>
              <a:cxnLst>
                <a:cxn ang="0">
                  <a:pos x="T0" y="T1"/>
                </a:cxn>
                <a:cxn ang="0">
                  <a:pos x="T2" y="T3"/>
                </a:cxn>
                <a:cxn ang="0">
                  <a:pos x="T4" y="T5"/>
                </a:cxn>
                <a:cxn ang="0">
                  <a:pos x="T6" y="T7"/>
                </a:cxn>
                <a:cxn ang="0">
                  <a:pos x="T8" y="T9"/>
                </a:cxn>
              </a:cxnLst>
              <a:rect l="0" t="0" r="r" b="b"/>
              <a:pathLst>
                <a:path w="188" h="171">
                  <a:moveTo>
                    <a:pt x="141" y="0"/>
                  </a:moveTo>
                  <a:lnTo>
                    <a:pt x="188" y="110"/>
                  </a:lnTo>
                  <a:lnTo>
                    <a:pt x="47" y="171"/>
                  </a:lnTo>
                  <a:lnTo>
                    <a:pt x="0" y="63"/>
                  </a:lnTo>
                  <a:lnTo>
                    <a:pt x="141" y="0"/>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29">
              <a:extLst>
                <a:ext uri="{FF2B5EF4-FFF2-40B4-BE49-F238E27FC236}">
                  <a16:creationId xmlns:a16="http://schemas.microsoft.com/office/drawing/2014/main" id="{7CB696CF-4249-884E-A6CD-6115191F21A0}"/>
                </a:ext>
              </a:extLst>
            </p:cNvPr>
            <p:cNvSpPr>
              <a:spLocks noEditPoints="1"/>
            </p:cNvSpPr>
            <p:nvPr/>
          </p:nvSpPr>
          <p:spPr bwMode="auto">
            <a:xfrm>
              <a:off x="3550783" y="2492490"/>
              <a:ext cx="654702" cy="619120"/>
            </a:xfrm>
            <a:custGeom>
              <a:avLst/>
              <a:gdLst>
                <a:gd name="T0" fmla="*/ 33 w 229"/>
                <a:gd name="T1" fmla="*/ 178 h 216"/>
                <a:gd name="T2" fmla="*/ 56 w 229"/>
                <a:gd name="T3" fmla="*/ 39 h 216"/>
                <a:gd name="T4" fmla="*/ 197 w 229"/>
                <a:gd name="T5" fmla="*/ 38 h 216"/>
                <a:gd name="T6" fmla="*/ 173 w 229"/>
                <a:gd name="T7" fmla="*/ 177 h 216"/>
                <a:gd name="T8" fmla="*/ 33 w 229"/>
                <a:gd name="T9" fmla="*/ 178 h 216"/>
                <a:gd name="T10" fmla="*/ 191 w 229"/>
                <a:gd name="T11" fmla="*/ 43 h 216"/>
                <a:gd name="T12" fmla="*/ 61 w 229"/>
                <a:gd name="T13" fmla="*/ 45 h 216"/>
                <a:gd name="T14" fmla="*/ 39 w 229"/>
                <a:gd name="T15" fmla="*/ 173 h 216"/>
                <a:gd name="T16" fmla="*/ 168 w 229"/>
                <a:gd name="T17" fmla="*/ 171 h 216"/>
                <a:gd name="T18" fmla="*/ 191 w 229"/>
                <a:gd name="T19" fmla="*/ 4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216">
                  <a:moveTo>
                    <a:pt x="33" y="178"/>
                  </a:moveTo>
                  <a:cubicBezTo>
                    <a:pt x="0" y="140"/>
                    <a:pt x="11" y="78"/>
                    <a:pt x="56" y="39"/>
                  </a:cubicBezTo>
                  <a:cubicBezTo>
                    <a:pt x="101" y="1"/>
                    <a:pt x="164" y="0"/>
                    <a:pt x="197" y="38"/>
                  </a:cubicBezTo>
                  <a:cubicBezTo>
                    <a:pt x="229" y="76"/>
                    <a:pt x="219" y="139"/>
                    <a:pt x="173" y="177"/>
                  </a:cubicBezTo>
                  <a:cubicBezTo>
                    <a:pt x="128" y="216"/>
                    <a:pt x="65" y="216"/>
                    <a:pt x="33" y="178"/>
                  </a:cubicBezTo>
                  <a:close/>
                  <a:moveTo>
                    <a:pt x="191" y="43"/>
                  </a:moveTo>
                  <a:cubicBezTo>
                    <a:pt x="161" y="9"/>
                    <a:pt x="103" y="10"/>
                    <a:pt x="61" y="45"/>
                  </a:cubicBezTo>
                  <a:cubicBezTo>
                    <a:pt x="19" y="81"/>
                    <a:pt x="9" y="138"/>
                    <a:pt x="39" y="173"/>
                  </a:cubicBezTo>
                  <a:cubicBezTo>
                    <a:pt x="68" y="207"/>
                    <a:pt x="126" y="207"/>
                    <a:pt x="168" y="171"/>
                  </a:cubicBezTo>
                  <a:cubicBezTo>
                    <a:pt x="210" y="135"/>
                    <a:pt x="220" y="78"/>
                    <a:pt x="191" y="4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230">
              <a:extLst>
                <a:ext uri="{FF2B5EF4-FFF2-40B4-BE49-F238E27FC236}">
                  <a16:creationId xmlns:a16="http://schemas.microsoft.com/office/drawing/2014/main" id="{0A43C98A-47CB-EE4B-ACBA-00F81B890342}"/>
                </a:ext>
              </a:extLst>
            </p:cNvPr>
            <p:cNvSpPr>
              <a:spLocks noEditPoints="1"/>
            </p:cNvSpPr>
            <p:nvPr/>
          </p:nvSpPr>
          <p:spPr bwMode="auto">
            <a:xfrm>
              <a:off x="3591702" y="2462245"/>
              <a:ext cx="654702" cy="615562"/>
            </a:xfrm>
            <a:custGeom>
              <a:avLst/>
              <a:gdLst>
                <a:gd name="T0" fmla="*/ 32 w 229"/>
                <a:gd name="T1" fmla="*/ 177 h 215"/>
                <a:gd name="T2" fmla="*/ 55 w 229"/>
                <a:gd name="T3" fmla="*/ 39 h 215"/>
                <a:gd name="T4" fmla="*/ 196 w 229"/>
                <a:gd name="T5" fmla="*/ 38 h 215"/>
                <a:gd name="T6" fmla="*/ 173 w 229"/>
                <a:gd name="T7" fmla="*/ 177 h 215"/>
                <a:gd name="T8" fmla="*/ 32 w 229"/>
                <a:gd name="T9" fmla="*/ 177 h 215"/>
                <a:gd name="T10" fmla="*/ 190 w 229"/>
                <a:gd name="T11" fmla="*/ 43 h 215"/>
                <a:gd name="T12" fmla="*/ 61 w 229"/>
                <a:gd name="T13" fmla="*/ 45 h 215"/>
                <a:gd name="T14" fmla="*/ 38 w 229"/>
                <a:gd name="T15" fmla="*/ 172 h 215"/>
                <a:gd name="T16" fmla="*/ 168 w 229"/>
                <a:gd name="T17" fmla="*/ 170 h 215"/>
                <a:gd name="T18" fmla="*/ 190 w 229"/>
                <a:gd name="T19" fmla="*/ 4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215">
                  <a:moveTo>
                    <a:pt x="32" y="177"/>
                  </a:moveTo>
                  <a:cubicBezTo>
                    <a:pt x="0" y="139"/>
                    <a:pt x="10" y="77"/>
                    <a:pt x="55" y="39"/>
                  </a:cubicBezTo>
                  <a:cubicBezTo>
                    <a:pt x="101" y="0"/>
                    <a:pt x="164" y="0"/>
                    <a:pt x="196" y="38"/>
                  </a:cubicBezTo>
                  <a:cubicBezTo>
                    <a:pt x="229" y="76"/>
                    <a:pt x="218" y="138"/>
                    <a:pt x="173" y="177"/>
                  </a:cubicBezTo>
                  <a:cubicBezTo>
                    <a:pt x="128" y="215"/>
                    <a:pt x="65" y="215"/>
                    <a:pt x="32" y="177"/>
                  </a:cubicBezTo>
                  <a:close/>
                  <a:moveTo>
                    <a:pt x="190" y="43"/>
                  </a:moveTo>
                  <a:cubicBezTo>
                    <a:pt x="161" y="8"/>
                    <a:pt x="102" y="9"/>
                    <a:pt x="61" y="45"/>
                  </a:cubicBezTo>
                  <a:cubicBezTo>
                    <a:pt x="19" y="80"/>
                    <a:pt x="9" y="138"/>
                    <a:pt x="38" y="172"/>
                  </a:cubicBezTo>
                  <a:cubicBezTo>
                    <a:pt x="68" y="207"/>
                    <a:pt x="126" y="206"/>
                    <a:pt x="168" y="170"/>
                  </a:cubicBezTo>
                  <a:cubicBezTo>
                    <a:pt x="210" y="135"/>
                    <a:pt x="220" y="78"/>
                    <a:pt x="190" y="4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31">
              <a:extLst>
                <a:ext uri="{FF2B5EF4-FFF2-40B4-BE49-F238E27FC236}">
                  <a16:creationId xmlns:a16="http://schemas.microsoft.com/office/drawing/2014/main" id="{4A5C1303-6E1A-3542-9E84-4D3C7F7C31AF}"/>
                </a:ext>
              </a:extLst>
            </p:cNvPr>
            <p:cNvSpPr>
              <a:spLocks noEditPoints="1"/>
            </p:cNvSpPr>
            <p:nvPr/>
          </p:nvSpPr>
          <p:spPr bwMode="auto">
            <a:xfrm>
              <a:off x="3581028" y="2506723"/>
              <a:ext cx="652924" cy="619120"/>
            </a:xfrm>
            <a:custGeom>
              <a:avLst/>
              <a:gdLst>
                <a:gd name="T0" fmla="*/ 32 w 229"/>
                <a:gd name="T1" fmla="*/ 178 h 216"/>
                <a:gd name="T2" fmla="*/ 55 w 229"/>
                <a:gd name="T3" fmla="*/ 39 h 216"/>
                <a:gd name="T4" fmla="*/ 196 w 229"/>
                <a:gd name="T5" fmla="*/ 38 h 216"/>
                <a:gd name="T6" fmla="*/ 173 w 229"/>
                <a:gd name="T7" fmla="*/ 177 h 216"/>
                <a:gd name="T8" fmla="*/ 32 w 229"/>
                <a:gd name="T9" fmla="*/ 178 h 216"/>
                <a:gd name="T10" fmla="*/ 190 w 229"/>
                <a:gd name="T11" fmla="*/ 43 h 216"/>
                <a:gd name="T12" fmla="*/ 61 w 229"/>
                <a:gd name="T13" fmla="*/ 45 h 216"/>
                <a:gd name="T14" fmla="*/ 38 w 229"/>
                <a:gd name="T15" fmla="*/ 173 h 216"/>
                <a:gd name="T16" fmla="*/ 168 w 229"/>
                <a:gd name="T17" fmla="*/ 171 h 216"/>
                <a:gd name="T18" fmla="*/ 190 w 229"/>
                <a:gd name="T19" fmla="*/ 43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9" h="216">
                  <a:moveTo>
                    <a:pt x="32" y="178"/>
                  </a:moveTo>
                  <a:cubicBezTo>
                    <a:pt x="0" y="140"/>
                    <a:pt x="10" y="78"/>
                    <a:pt x="55" y="39"/>
                  </a:cubicBezTo>
                  <a:cubicBezTo>
                    <a:pt x="101" y="0"/>
                    <a:pt x="164" y="0"/>
                    <a:pt x="196" y="38"/>
                  </a:cubicBezTo>
                  <a:cubicBezTo>
                    <a:pt x="229" y="76"/>
                    <a:pt x="218" y="138"/>
                    <a:pt x="173" y="177"/>
                  </a:cubicBezTo>
                  <a:cubicBezTo>
                    <a:pt x="128" y="215"/>
                    <a:pt x="65" y="216"/>
                    <a:pt x="32" y="178"/>
                  </a:cubicBezTo>
                  <a:close/>
                  <a:moveTo>
                    <a:pt x="190" y="43"/>
                  </a:moveTo>
                  <a:cubicBezTo>
                    <a:pt x="160" y="9"/>
                    <a:pt x="102" y="9"/>
                    <a:pt x="61" y="45"/>
                  </a:cubicBezTo>
                  <a:cubicBezTo>
                    <a:pt x="19" y="81"/>
                    <a:pt x="9" y="138"/>
                    <a:pt x="38" y="173"/>
                  </a:cubicBezTo>
                  <a:cubicBezTo>
                    <a:pt x="68" y="207"/>
                    <a:pt x="126" y="206"/>
                    <a:pt x="168" y="171"/>
                  </a:cubicBezTo>
                  <a:cubicBezTo>
                    <a:pt x="210" y="135"/>
                    <a:pt x="220" y="78"/>
                    <a:pt x="190" y="4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32">
              <a:extLst>
                <a:ext uri="{FF2B5EF4-FFF2-40B4-BE49-F238E27FC236}">
                  <a16:creationId xmlns:a16="http://schemas.microsoft.com/office/drawing/2014/main" id="{E5E4ADD0-D9DB-B74D-89D6-3D474D21B024}"/>
                </a:ext>
              </a:extLst>
            </p:cNvPr>
            <p:cNvSpPr>
              <a:spLocks/>
            </p:cNvSpPr>
            <p:nvPr/>
          </p:nvSpPr>
          <p:spPr bwMode="auto">
            <a:xfrm>
              <a:off x="3737587" y="2367955"/>
              <a:ext cx="473236" cy="234839"/>
            </a:xfrm>
            <a:custGeom>
              <a:avLst/>
              <a:gdLst>
                <a:gd name="T0" fmla="*/ 0 w 166"/>
                <a:gd name="T1" fmla="*/ 77 h 82"/>
                <a:gd name="T2" fmla="*/ 166 w 166"/>
                <a:gd name="T3" fmla="*/ 7 h 82"/>
                <a:gd name="T4" fmla="*/ 166 w 166"/>
                <a:gd name="T5" fmla="*/ 15 h 82"/>
                <a:gd name="T6" fmla="*/ 7 w 166"/>
                <a:gd name="T7" fmla="*/ 82 h 82"/>
                <a:gd name="T8" fmla="*/ 0 w 166"/>
                <a:gd name="T9" fmla="*/ 77 h 82"/>
              </a:gdLst>
              <a:ahLst/>
              <a:cxnLst>
                <a:cxn ang="0">
                  <a:pos x="T0" y="T1"/>
                </a:cxn>
                <a:cxn ang="0">
                  <a:pos x="T2" y="T3"/>
                </a:cxn>
                <a:cxn ang="0">
                  <a:pos x="T4" y="T5"/>
                </a:cxn>
                <a:cxn ang="0">
                  <a:pos x="T6" y="T7"/>
                </a:cxn>
                <a:cxn ang="0">
                  <a:pos x="T8" y="T9"/>
                </a:cxn>
              </a:cxnLst>
              <a:rect l="0" t="0" r="r" b="b"/>
              <a:pathLst>
                <a:path w="166" h="82">
                  <a:moveTo>
                    <a:pt x="0" y="77"/>
                  </a:moveTo>
                  <a:cubicBezTo>
                    <a:pt x="1" y="76"/>
                    <a:pt x="59" y="0"/>
                    <a:pt x="166" y="7"/>
                  </a:cubicBezTo>
                  <a:cubicBezTo>
                    <a:pt x="166" y="15"/>
                    <a:pt x="166" y="15"/>
                    <a:pt x="166" y="15"/>
                  </a:cubicBezTo>
                  <a:cubicBezTo>
                    <a:pt x="63" y="8"/>
                    <a:pt x="7" y="81"/>
                    <a:pt x="7" y="82"/>
                  </a:cubicBezTo>
                  <a:lnTo>
                    <a:pt x="0" y="77"/>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33">
              <a:extLst>
                <a:ext uri="{FF2B5EF4-FFF2-40B4-BE49-F238E27FC236}">
                  <a16:creationId xmlns:a16="http://schemas.microsoft.com/office/drawing/2014/main" id="{9B0F9CF0-8125-BA4A-8666-5DA3BAC3D2D6}"/>
                </a:ext>
              </a:extLst>
            </p:cNvPr>
            <p:cNvSpPr>
              <a:spLocks/>
            </p:cNvSpPr>
            <p:nvPr/>
          </p:nvSpPr>
          <p:spPr bwMode="auto">
            <a:xfrm>
              <a:off x="3878134" y="2768247"/>
              <a:ext cx="318456" cy="414525"/>
            </a:xfrm>
            <a:custGeom>
              <a:avLst/>
              <a:gdLst>
                <a:gd name="T0" fmla="*/ 112 w 112"/>
                <a:gd name="T1" fmla="*/ 1 h 145"/>
                <a:gd name="T2" fmla="*/ 4 w 112"/>
                <a:gd name="T3" fmla="*/ 145 h 145"/>
                <a:gd name="T4" fmla="*/ 0 w 112"/>
                <a:gd name="T5" fmla="*/ 138 h 145"/>
                <a:gd name="T6" fmla="*/ 104 w 112"/>
                <a:gd name="T7" fmla="*/ 0 h 145"/>
                <a:gd name="T8" fmla="*/ 112 w 112"/>
                <a:gd name="T9" fmla="*/ 1 h 145"/>
              </a:gdLst>
              <a:ahLst/>
              <a:cxnLst>
                <a:cxn ang="0">
                  <a:pos x="T0" y="T1"/>
                </a:cxn>
                <a:cxn ang="0">
                  <a:pos x="T2" y="T3"/>
                </a:cxn>
                <a:cxn ang="0">
                  <a:pos x="T4" y="T5"/>
                </a:cxn>
                <a:cxn ang="0">
                  <a:pos x="T6" y="T7"/>
                </a:cxn>
                <a:cxn ang="0">
                  <a:pos x="T8" y="T9"/>
                </a:cxn>
              </a:cxnLst>
              <a:rect l="0" t="0" r="r" b="b"/>
              <a:pathLst>
                <a:path w="112" h="145">
                  <a:moveTo>
                    <a:pt x="112" y="1"/>
                  </a:moveTo>
                  <a:cubicBezTo>
                    <a:pt x="112" y="2"/>
                    <a:pt x="99" y="97"/>
                    <a:pt x="4" y="145"/>
                  </a:cubicBezTo>
                  <a:cubicBezTo>
                    <a:pt x="0" y="138"/>
                    <a:pt x="0" y="138"/>
                    <a:pt x="0" y="138"/>
                  </a:cubicBezTo>
                  <a:cubicBezTo>
                    <a:pt x="92" y="92"/>
                    <a:pt x="104" y="1"/>
                    <a:pt x="104" y="0"/>
                  </a:cubicBezTo>
                  <a:lnTo>
                    <a:pt x="112" y="1"/>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34">
              <a:extLst>
                <a:ext uri="{FF2B5EF4-FFF2-40B4-BE49-F238E27FC236}">
                  <a16:creationId xmlns:a16="http://schemas.microsoft.com/office/drawing/2014/main" id="{24EA8495-07C2-EA49-B81B-166BFA31A827}"/>
                </a:ext>
              </a:extLst>
            </p:cNvPr>
            <p:cNvSpPr>
              <a:spLocks/>
            </p:cNvSpPr>
            <p:nvPr/>
          </p:nvSpPr>
          <p:spPr bwMode="auto">
            <a:xfrm>
              <a:off x="3739366" y="3120506"/>
              <a:ext cx="163676" cy="145885"/>
            </a:xfrm>
            <a:custGeom>
              <a:avLst/>
              <a:gdLst>
                <a:gd name="T0" fmla="*/ 23 w 92"/>
                <a:gd name="T1" fmla="*/ 82 h 82"/>
                <a:gd name="T2" fmla="*/ 0 w 92"/>
                <a:gd name="T3" fmla="*/ 30 h 82"/>
                <a:gd name="T4" fmla="*/ 70 w 92"/>
                <a:gd name="T5" fmla="*/ 0 h 82"/>
                <a:gd name="T6" fmla="*/ 92 w 92"/>
                <a:gd name="T7" fmla="*/ 50 h 82"/>
                <a:gd name="T8" fmla="*/ 23 w 92"/>
                <a:gd name="T9" fmla="*/ 82 h 82"/>
              </a:gdLst>
              <a:ahLst/>
              <a:cxnLst>
                <a:cxn ang="0">
                  <a:pos x="T0" y="T1"/>
                </a:cxn>
                <a:cxn ang="0">
                  <a:pos x="T2" y="T3"/>
                </a:cxn>
                <a:cxn ang="0">
                  <a:pos x="T4" y="T5"/>
                </a:cxn>
                <a:cxn ang="0">
                  <a:pos x="T6" y="T7"/>
                </a:cxn>
                <a:cxn ang="0">
                  <a:pos x="T8" y="T9"/>
                </a:cxn>
              </a:cxnLst>
              <a:rect l="0" t="0" r="r" b="b"/>
              <a:pathLst>
                <a:path w="92" h="82">
                  <a:moveTo>
                    <a:pt x="23" y="82"/>
                  </a:moveTo>
                  <a:lnTo>
                    <a:pt x="0" y="30"/>
                  </a:lnTo>
                  <a:lnTo>
                    <a:pt x="70" y="0"/>
                  </a:lnTo>
                  <a:lnTo>
                    <a:pt x="92" y="50"/>
                  </a:lnTo>
                  <a:lnTo>
                    <a:pt x="23" y="82"/>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35">
              <a:extLst>
                <a:ext uri="{FF2B5EF4-FFF2-40B4-BE49-F238E27FC236}">
                  <a16:creationId xmlns:a16="http://schemas.microsoft.com/office/drawing/2014/main" id="{6E3C1BD5-6C3D-384E-845F-EE7D2DDBBB9D}"/>
                </a:ext>
              </a:extLst>
            </p:cNvPr>
            <p:cNvSpPr>
              <a:spLocks/>
            </p:cNvSpPr>
            <p:nvPr/>
          </p:nvSpPr>
          <p:spPr bwMode="auto">
            <a:xfrm>
              <a:off x="3808750" y="3180994"/>
              <a:ext cx="28465" cy="24907"/>
            </a:xfrm>
            <a:custGeom>
              <a:avLst/>
              <a:gdLst>
                <a:gd name="T0" fmla="*/ 3 w 16"/>
                <a:gd name="T1" fmla="*/ 14 h 14"/>
                <a:gd name="T2" fmla="*/ 0 w 16"/>
                <a:gd name="T3" fmla="*/ 4 h 14"/>
                <a:gd name="T4" fmla="*/ 11 w 16"/>
                <a:gd name="T5" fmla="*/ 0 h 14"/>
                <a:gd name="T6" fmla="*/ 16 w 16"/>
                <a:gd name="T7" fmla="*/ 8 h 14"/>
                <a:gd name="T8" fmla="*/ 3 w 16"/>
                <a:gd name="T9" fmla="*/ 14 h 14"/>
              </a:gdLst>
              <a:ahLst/>
              <a:cxnLst>
                <a:cxn ang="0">
                  <a:pos x="T0" y="T1"/>
                </a:cxn>
                <a:cxn ang="0">
                  <a:pos x="T2" y="T3"/>
                </a:cxn>
                <a:cxn ang="0">
                  <a:pos x="T4" y="T5"/>
                </a:cxn>
                <a:cxn ang="0">
                  <a:pos x="T6" y="T7"/>
                </a:cxn>
                <a:cxn ang="0">
                  <a:pos x="T8" y="T9"/>
                </a:cxn>
              </a:cxnLst>
              <a:rect l="0" t="0" r="r" b="b"/>
              <a:pathLst>
                <a:path w="16" h="14">
                  <a:moveTo>
                    <a:pt x="3" y="14"/>
                  </a:moveTo>
                  <a:lnTo>
                    <a:pt x="0" y="4"/>
                  </a:lnTo>
                  <a:lnTo>
                    <a:pt x="11" y="0"/>
                  </a:lnTo>
                  <a:lnTo>
                    <a:pt x="16" y="8"/>
                  </a:lnTo>
                  <a:lnTo>
                    <a:pt x="3" y="14"/>
                  </a:lnTo>
                  <a:close/>
                </a:path>
              </a:pathLst>
            </a:custGeom>
            <a:solidFill>
              <a:srgbClr val="A6A8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36">
              <a:extLst>
                <a:ext uri="{FF2B5EF4-FFF2-40B4-BE49-F238E27FC236}">
                  <a16:creationId xmlns:a16="http://schemas.microsoft.com/office/drawing/2014/main" id="{A0FD019C-9C43-6E4C-BF74-A50A26D03168}"/>
                </a:ext>
              </a:extLst>
            </p:cNvPr>
            <p:cNvSpPr>
              <a:spLocks/>
            </p:cNvSpPr>
            <p:nvPr/>
          </p:nvSpPr>
          <p:spPr bwMode="auto">
            <a:xfrm>
              <a:off x="4248183" y="2383966"/>
              <a:ext cx="72943" cy="46256"/>
            </a:xfrm>
            <a:custGeom>
              <a:avLst/>
              <a:gdLst>
                <a:gd name="T0" fmla="*/ 1 w 25"/>
                <a:gd name="T1" fmla="*/ 9 h 16"/>
                <a:gd name="T2" fmla="*/ 1 w 25"/>
                <a:gd name="T3" fmla="*/ 4 h 16"/>
                <a:gd name="T4" fmla="*/ 6 w 25"/>
                <a:gd name="T5" fmla="*/ 0 h 16"/>
                <a:gd name="T6" fmla="*/ 21 w 25"/>
                <a:gd name="T7" fmla="*/ 2 h 16"/>
                <a:gd name="T8" fmla="*/ 25 w 25"/>
                <a:gd name="T9" fmla="*/ 7 h 16"/>
                <a:gd name="T10" fmla="*/ 24 w 25"/>
                <a:gd name="T11" fmla="*/ 12 h 16"/>
                <a:gd name="T12" fmla="*/ 19 w 25"/>
                <a:gd name="T13" fmla="*/ 16 h 16"/>
                <a:gd name="T14" fmla="*/ 5 w 25"/>
                <a:gd name="T15" fmla="*/ 14 h 16"/>
                <a:gd name="T16" fmla="*/ 1 w 25"/>
                <a:gd name="T17"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16">
                  <a:moveTo>
                    <a:pt x="1" y="9"/>
                  </a:moveTo>
                  <a:cubicBezTo>
                    <a:pt x="1" y="4"/>
                    <a:pt x="1" y="4"/>
                    <a:pt x="1" y="4"/>
                  </a:cubicBezTo>
                  <a:cubicBezTo>
                    <a:pt x="1" y="2"/>
                    <a:pt x="4" y="0"/>
                    <a:pt x="6" y="0"/>
                  </a:cubicBezTo>
                  <a:cubicBezTo>
                    <a:pt x="21" y="2"/>
                    <a:pt x="21" y="2"/>
                    <a:pt x="21" y="2"/>
                  </a:cubicBezTo>
                  <a:cubicBezTo>
                    <a:pt x="23" y="2"/>
                    <a:pt x="25" y="4"/>
                    <a:pt x="25" y="7"/>
                  </a:cubicBezTo>
                  <a:cubicBezTo>
                    <a:pt x="24" y="12"/>
                    <a:pt x="24" y="12"/>
                    <a:pt x="24" y="12"/>
                  </a:cubicBezTo>
                  <a:cubicBezTo>
                    <a:pt x="24" y="14"/>
                    <a:pt x="21" y="16"/>
                    <a:pt x="19" y="16"/>
                  </a:cubicBezTo>
                  <a:cubicBezTo>
                    <a:pt x="5" y="14"/>
                    <a:pt x="5" y="14"/>
                    <a:pt x="5" y="14"/>
                  </a:cubicBezTo>
                  <a:cubicBezTo>
                    <a:pt x="2" y="14"/>
                    <a:pt x="0" y="12"/>
                    <a:pt x="1" y="9"/>
                  </a:cubicBezTo>
                  <a:close/>
                </a:path>
              </a:pathLst>
            </a:custGeom>
            <a:solidFill>
              <a:srgbClr val="A6A8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7">
              <a:extLst>
                <a:ext uri="{FF2B5EF4-FFF2-40B4-BE49-F238E27FC236}">
                  <a16:creationId xmlns:a16="http://schemas.microsoft.com/office/drawing/2014/main" id="{3E7DD24C-BF84-764C-9D50-6062D005B6A9}"/>
                </a:ext>
              </a:extLst>
            </p:cNvPr>
            <p:cNvSpPr>
              <a:spLocks/>
            </p:cNvSpPr>
            <p:nvPr/>
          </p:nvSpPr>
          <p:spPr bwMode="auto">
            <a:xfrm>
              <a:off x="4285544" y="2392862"/>
              <a:ext cx="23129" cy="32023"/>
            </a:xfrm>
            <a:custGeom>
              <a:avLst/>
              <a:gdLst>
                <a:gd name="T0" fmla="*/ 1 w 8"/>
                <a:gd name="T1" fmla="*/ 8 h 11"/>
                <a:gd name="T2" fmla="*/ 1 w 8"/>
                <a:gd name="T3" fmla="*/ 2 h 11"/>
                <a:gd name="T4" fmla="*/ 4 w 8"/>
                <a:gd name="T5" fmla="*/ 0 h 11"/>
                <a:gd name="T6" fmla="*/ 6 w 8"/>
                <a:gd name="T7" fmla="*/ 0 h 11"/>
                <a:gd name="T8" fmla="*/ 8 w 8"/>
                <a:gd name="T9" fmla="*/ 3 h 11"/>
                <a:gd name="T10" fmla="*/ 7 w 8"/>
                <a:gd name="T11" fmla="*/ 9 h 11"/>
                <a:gd name="T12" fmla="*/ 5 w 8"/>
                <a:gd name="T13" fmla="*/ 11 h 11"/>
                <a:gd name="T14" fmla="*/ 3 w 8"/>
                <a:gd name="T15" fmla="*/ 11 h 11"/>
                <a:gd name="T16" fmla="*/ 1 w 8"/>
                <a:gd name="T17" fmla="*/ 8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1">
                  <a:moveTo>
                    <a:pt x="1" y="8"/>
                  </a:moveTo>
                  <a:cubicBezTo>
                    <a:pt x="1" y="2"/>
                    <a:pt x="1" y="2"/>
                    <a:pt x="1" y="2"/>
                  </a:cubicBezTo>
                  <a:cubicBezTo>
                    <a:pt x="2" y="1"/>
                    <a:pt x="3" y="0"/>
                    <a:pt x="4" y="0"/>
                  </a:cubicBezTo>
                  <a:cubicBezTo>
                    <a:pt x="6" y="0"/>
                    <a:pt x="6" y="0"/>
                    <a:pt x="6" y="0"/>
                  </a:cubicBezTo>
                  <a:cubicBezTo>
                    <a:pt x="7" y="0"/>
                    <a:pt x="8" y="1"/>
                    <a:pt x="8" y="3"/>
                  </a:cubicBezTo>
                  <a:cubicBezTo>
                    <a:pt x="7" y="9"/>
                    <a:pt x="7" y="9"/>
                    <a:pt x="7" y="9"/>
                  </a:cubicBezTo>
                  <a:cubicBezTo>
                    <a:pt x="7" y="10"/>
                    <a:pt x="6" y="11"/>
                    <a:pt x="5" y="11"/>
                  </a:cubicBezTo>
                  <a:cubicBezTo>
                    <a:pt x="3" y="11"/>
                    <a:pt x="3" y="11"/>
                    <a:pt x="3" y="11"/>
                  </a:cubicBezTo>
                  <a:cubicBezTo>
                    <a:pt x="1" y="11"/>
                    <a:pt x="0" y="10"/>
                    <a:pt x="1" y="8"/>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38">
              <a:extLst>
                <a:ext uri="{FF2B5EF4-FFF2-40B4-BE49-F238E27FC236}">
                  <a16:creationId xmlns:a16="http://schemas.microsoft.com/office/drawing/2014/main" id="{D8EF3A94-D655-A84E-A344-07BC5FFA6421}"/>
                </a:ext>
              </a:extLst>
            </p:cNvPr>
            <p:cNvSpPr>
              <a:spLocks/>
            </p:cNvSpPr>
            <p:nvPr/>
          </p:nvSpPr>
          <p:spPr bwMode="auto">
            <a:xfrm>
              <a:off x="4294439" y="2398198"/>
              <a:ext cx="10674" cy="3558"/>
            </a:xfrm>
            <a:custGeom>
              <a:avLst/>
              <a:gdLst>
                <a:gd name="T0" fmla="*/ 0 w 6"/>
                <a:gd name="T1" fmla="*/ 0 h 2"/>
                <a:gd name="T2" fmla="*/ 0 w 6"/>
                <a:gd name="T3" fmla="*/ 0 h 2"/>
                <a:gd name="T4" fmla="*/ 0 w 6"/>
                <a:gd name="T5" fmla="*/ 0 h 2"/>
                <a:gd name="T6" fmla="*/ 6 w 6"/>
                <a:gd name="T7" fmla="*/ 0 h 2"/>
                <a:gd name="T8" fmla="*/ 6 w 6"/>
                <a:gd name="T9" fmla="*/ 0 h 2"/>
                <a:gd name="T10" fmla="*/ 6 w 6"/>
                <a:gd name="T11" fmla="*/ 2 h 2"/>
                <a:gd name="T12" fmla="*/ 6 w 6"/>
                <a:gd name="T13" fmla="*/ 2 h 2"/>
                <a:gd name="T14" fmla="*/ 0 w 6"/>
                <a:gd name="T15" fmla="*/ 0 h 2"/>
                <a:gd name="T16" fmla="*/ 0 w 6"/>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2">
                  <a:moveTo>
                    <a:pt x="0" y="0"/>
                  </a:moveTo>
                  <a:lnTo>
                    <a:pt x="0" y="0"/>
                  </a:lnTo>
                  <a:lnTo>
                    <a:pt x="0" y="0"/>
                  </a:lnTo>
                  <a:lnTo>
                    <a:pt x="6" y="0"/>
                  </a:lnTo>
                  <a:lnTo>
                    <a:pt x="6" y="0"/>
                  </a:lnTo>
                  <a:lnTo>
                    <a:pt x="6" y="2"/>
                  </a:lnTo>
                  <a:lnTo>
                    <a:pt x="6" y="2"/>
                  </a:lnTo>
                  <a:lnTo>
                    <a:pt x="0" y="0"/>
                  </a:lnTo>
                  <a:lnTo>
                    <a:pt x="0" y="0"/>
                  </a:lnTo>
                  <a:close/>
                </a:path>
              </a:pathLst>
            </a:custGeom>
            <a:solidFill>
              <a:srgbClr val="EFCE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39">
              <a:extLst>
                <a:ext uri="{FF2B5EF4-FFF2-40B4-BE49-F238E27FC236}">
                  <a16:creationId xmlns:a16="http://schemas.microsoft.com/office/drawing/2014/main" id="{959DD1E0-834A-C14F-9F4E-BC29ACEA11DA}"/>
                </a:ext>
              </a:extLst>
            </p:cNvPr>
            <p:cNvSpPr>
              <a:spLocks/>
            </p:cNvSpPr>
            <p:nvPr/>
          </p:nvSpPr>
          <p:spPr bwMode="auto">
            <a:xfrm>
              <a:off x="4294439" y="2401757"/>
              <a:ext cx="10674" cy="3558"/>
            </a:xfrm>
            <a:custGeom>
              <a:avLst/>
              <a:gdLst>
                <a:gd name="T0" fmla="*/ 0 w 6"/>
                <a:gd name="T1" fmla="*/ 0 h 2"/>
                <a:gd name="T2" fmla="*/ 0 w 6"/>
                <a:gd name="T3" fmla="*/ 0 h 2"/>
                <a:gd name="T4" fmla="*/ 0 w 6"/>
                <a:gd name="T5" fmla="*/ 0 h 2"/>
                <a:gd name="T6" fmla="*/ 5 w 6"/>
                <a:gd name="T7" fmla="*/ 2 h 2"/>
                <a:gd name="T8" fmla="*/ 6 w 6"/>
                <a:gd name="T9" fmla="*/ 2 h 2"/>
                <a:gd name="T10" fmla="*/ 5 w 6"/>
                <a:gd name="T11" fmla="*/ 2 h 2"/>
                <a:gd name="T12" fmla="*/ 0 w 6"/>
                <a:gd name="T13" fmla="*/ 2 h 2"/>
                <a:gd name="T14" fmla="*/ 0 w 6"/>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2">
                  <a:moveTo>
                    <a:pt x="0" y="0"/>
                  </a:moveTo>
                  <a:lnTo>
                    <a:pt x="0" y="0"/>
                  </a:lnTo>
                  <a:lnTo>
                    <a:pt x="0" y="0"/>
                  </a:lnTo>
                  <a:lnTo>
                    <a:pt x="5" y="2"/>
                  </a:lnTo>
                  <a:lnTo>
                    <a:pt x="6" y="2"/>
                  </a:lnTo>
                  <a:lnTo>
                    <a:pt x="5" y="2"/>
                  </a:lnTo>
                  <a:lnTo>
                    <a:pt x="0" y="2"/>
                  </a:lnTo>
                  <a:lnTo>
                    <a:pt x="0" y="0"/>
                  </a:lnTo>
                  <a:close/>
                </a:path>
              </a:pathLst>
            </a:custGeom>
            <a:solidFill>
              <a:srgbClr val="EFCE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40">
              <a:extLst>
                <a:ext uri="{FF2B5EF4-FFF2-40B4-BE49-F238E27FC236}">
                  <a16:creationId xmlns:a16="http://schemas.microsoft.com/office/drawing/2014/main" id="{82A39371-12BD-EC43-84DC-1960CD2C739A}"/>
                </a:ext>
              </a:extLst>
            </p:cNvPr>
            <p:cNvSpPr>
              <a:spLocks/>
            </p:cNvSpPr>
            <p:nvPr/>
          </p:nvSpPr>
          <p:spPr bwMode="auto">
            <a:xfrm>
              <a:off x="4294439" y="2407094"/>
              <a:ext cx="8896" cy="0"/>
            </a:xfrm>
            <a:custGeom>
              <a:avLst/>
              <a:gdLst>
                <a:gd name="T0" fmla="*/ 0 w 5"/>
                <a:gd name="T1" fmla="*/ 0 w 5"/>
                <a:gd name="T2" fmla="*/ 0 w 5"/>
                <a:gd name="T3" fmla="*/ 5 w 5"/>
                <a:gd name="T4" fmla="*/ 5 w 5"/>
                <a:gd name="T5" fmla="*/ 5 w 5"/>
                <a:gd name="T6" fmla="*/ 0 w 5"/>
                <a:gd name="T7" fmla="*/ 0 w 5"/>
              </a:gdLst>
              <a:ahLst/>
              <a:cxnLst>
                <a:cxn ang="0">
                  <a:pos x="T0" y="0"/>
                </a:cxn>
                <a:cxn ang="0">
                  <a:pos x="T1" y="0"/>
                </a:cxn>
                <a:cxn ang="0">
                  <a:pos x="T2" y="0"/>
                </a:cxn>
                <a:cxn ang="0">
                  <a:pos x="T3" y="0"/>
                </a:cxn>
                <a:cxn ang="0">
                  <a:pos x="T4" y="0"/>
                </a:cxn>
                <a:cxn ang="0">
                  <a:pos x="T5" y="0"/>
                </a:cxn>
                <a:cxn ang="0">
                  <a:pos x="T6" y="0"/>
                </a:cxn>
                <a:cxn ang="0">
                  <a:pos x="T7" y="0"/>
                </a:cxn>
              </a:cxnLst>
              <a:rect l="0" t="0" r="r" b="b"/>
              <a:pathLst>
                <a:path w="5">
                  <a:moveTo>
                    <a:pt x="0" y="0"/>
                  </a:moveTo>
                  <a:lnTo>
                    <a:pt x="0" y="0"/>
                  </a:lnTo>
                  <a:lnTo>
                    <a:pt x="0" y="0"/>
                  </a:lnTo>
                  <a:lnTo>
                    <a:pt x="5" y="0"/>
                  </a:lnTo>
                  <a:lnTo>
                    <a:pt x="5" y="0"/>
                  </a:lnTo>
                  <a:lnTo>
                    <a:pt x="5" y="0"/>
                  </a:lnTo>
                  <a:lnTo>
                    <a:pt x="0" y="0"/>
                  </a:lnTo>
                  <a:lnTo>
                    <a:pt x="0" y="0"/>
                  </a:lnTo>
                  <a:close/>
                </a:path>
              </a:pathLst>
            </a:custGeom>
            <a:solidFill>
              <a:srgbClr val="EFCE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41">
              <a:extLst>
                <a:ext uri="{FF2B5EF4-FFF2-40B4-BE49-F238E27FC236}">
                  <a16:creationId xmlns:a16="http://schemas.microsoft.com/office/drawing/2014/main" id="{9B68E107-F2F6-7748-AD5D-9A4B17E606EC}"/>
                </a:ext>
              </a:extLst>
            </p:cNvPr>
            <p:cNvSpPr>
              <a:spLocks/>
            </p:cNvSpPr>
            <p:nvPr/>
          </p:nvSpPr>
          <p:spPr bwMode="auto">
            <a:xfrm>
              <a:off x="4294439" y="2410653"/>
              <a:ext cx="8896" cy="1779"/>
            </a:xfrm>
            <a:custGeom>
              <a:avLst/>
              <a:gdLst>
                <a:gd name="T0" fmla="*/ 0 w 5"/>
                <a:gd name="T1" fmla="*/ 0 h 1"/>
                <a:gd name="T2" fmla="*/ 0 w 5"/>
                <a:gd name="T3" fmla="*/ 0 h 1"/>
                <a:gd name="T4" fmla="*/ 0 w 5"/>
                <a:gd name="T5" fmla="*/ 0 h 1"/>
                <a:gd name="T6" fmla="*/ 5 w 5"/>
                <a:gd name="T7" fmla="*/ 0 h 1"/>
                <a:gd name="T8" fmla="*/ 5 w 5"/>
                <a:gd name="T9" fmla="*/ 0 h 1"/>
                <a:gd name="T10" fmla="*/ 5 w 5"/>
                <a:gd name="T11" fmla="*/ 1 h 1"/>
                <a:gd name="T12" fmla="*/ 0 w 5"/>
                <a:gd name="T13" fmla="*/ 0 h 1"/>
                <a:gd name="T14" fmla="*/ 0 w 5"/>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
                  <a:moveTo>
                    <a:pt x="0" y="0"/>
                  </a:moveTo>
                  <a:lnTo>
                    <a:pt x="0" y="0"/>
                  </a:lnTo>
                  <a:lnTo>
                    <a:pt x="0" y="0"/>
                  </a:lnTo>
                  <a:lnTo>
                    <a:pt x="5" y="0"/>
                  </a:lnTo>
                  <a:lnTo>
                    <a:pt x="5" y="0"/>
                  </a:lnTo>
                  <a:lnTo>
                    <a:pt x="5" y="1"/>
                  </a:lnTo>
                  <a:lnTo>
                    <a:pt x="0" y="0"/>
                  </a:lnTo>
                  <a:lnTo>
                    <a:pt x="0" y="0"/>
                  </a:lnTo>
                  <a:close/>
                </a:path>
              </a:pathLst>
            </a:custGeom>
            <a:solidFill>
              <a:srgbClr val="EFCE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42">
              <a:extLst>
                <a:ext uri="{FF2B5EF4-FFF2-40B4-BE49-F238E27FC236}">
                  <a16:creationId xmlns:a16="http://schemas.microsoft.com/office/drawing/2014/main" id="{202C6DF9-C030-6B40-864F-60C91A853F3F}"/>
                </a:ext>
              </a:extLst>
            </p:cNvPr>
            <p:cNvSpPr>
              <a:spLocks/>
            </p:cNvSpPr>
            <p:nvPr/>
          </p:nvSpPr>
          <p:spPr bwMode="auto">
            <a:xfrm>
              <a:off x="4294439" y="2412431"/>
              <a:ext cx="8896" cy="3558"/>
            </a:xfrm>
            <a:custGeom>
              <a:avLst/>
              <a:gdLst>
                <a:gd name="T0" fmla="*/ 0 w 5"/>
                <a:gd name="T1" fmla="*/ 0 h 2"/>
                <a:gd name="T2" fmla="*/ 0 w 5"/>
                <a:gd name="T3" fmla="*/ 0 h 2"/>
                <a:gd name="T4" fmla="*/ 0 w 5"/>
                <a:gd name="T5" fmla="*/ 0 h 2"/>
                <a:gd name="T6" fmla="*/ 5 w 5"/>
                <a:gd name="T7" fmla="*/ 0 h 2"/>
                <a:gd name="T8" fmla="*/ 5 w 5"/>
                <a:gd name="T9" fmla="*/ 2 h 2"/>
                <a:gd name="T10" fmla="*/ 5 w 5"/>
                <a:gd name="T11" fmla="*/ 2 h 2"/>
                <a:gd name="T12" fmla="*/ 0 w 5"/>
                <a:gd name="T13" fmla="*/ 2 h 2"/>
                <a:gd name="T14" fmla="*/ 0 w 5"/>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2">
                  <a:moveTo>
                    <a:pt x="0" y="0"/>
                  </a:moveTo>
                  <a:lnTo>
                    <a:pt x="0" y="0"/>
                  </a:lnTo>
                  <a:lnTo>
                    <a:pt x="0" y="0"/>
                  </a:lnTo>
                  <a:lnTo>
                    <a:pt x="5" y="0"/>
                  </a:lnTo>
                  <a:lnTo>
                    <a:pt x="5" y="2"/>
                  </a:lnTo>
                  <a:lnTo>
                    <a:pt x="5" y="2"/>
                  </a:lnTo>
                  <a:lnTo>
                    <a:pt x="0" y="2"/>
                  </a:lnTo>
                  <a:lnTo>
                    <a:pt x="0" y="0"/>
                  </a:lnTo>
                  <a:close/>
                </a:path>
              </a:pathLst>
            </a:custGeom>
            <a:solidFill>
              <a:srgbClr val="EFCE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43">
              <a:extLst>
                <a:ext uri="{FF2B5EF4-FFF2-40B4-BE49-F238E27FC236}">
                  <a16:creationId xmlns:a16="http://schemas.microsoft.com/office/drawing/2014/main" id="{0ABAEFAB-4AF8-074F-B05E-E6ABC9D507B6}"/>
                </a:ext>
              </a:extLst>
            </p:cNvPr>
            <p:cNvSpPr>
              <a:spLocks/>
            </p:cNvSpPr>
            <p:nvPr/>
          </p:nvSpPr>
          <p:spPr bwMode="auto">
            <a:xfrm>
              <a:off x="4290881" y="2415989"/>
              <a:ext cx="12454" cy="3558"/>
            </a:xfrm>
            <a:custGeom>
              <a:avLst/>
              <a:gdLst>
                <a:gd name="T0" fmla="*/ 0 w 7"/>
                <a:gd name="T1" fmla="*/ 2 h 2"/>
                <a:gd name="T2" fmla="*/ 2 w 7"/>
                <a:gd name="T3" fmla="*/ 0 h 2"/>
                <a:gd name="T4" fmla="*/ 2 w 7"/>
                <a:gd name="T5" fmla="*/ 0 h 2"/>
                <a:gd name="T6" fmla="*/ 7 w 7"/>
                <a:gd name="T7" fmla="*/ 2 h 2"/>
                <a:gd name="T8" fmla="*/ 7 w 7"/>
                <a:gd name="T9" fmla="*/ 2 h 2"/>
                <a:gd name="T10" fmla="*/ 7 w 7"/>
                <a:gd name="T11" fmla="*/ 2 h 2"/>
                <a:gd name="T12" fmla="*/ 7 w 7"/>
                <a:gd name="T13" fmla="*/ 2 h 2"/>
                <a:gd name="T14" fmla="*/ 2 w 7"/>
                <a:gd name="T15" fmla="*/ 2 h 2"/>
                <a:gd name="T16" fmla="*/ 0 w 7"/>
                <a:gd name="T1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2">
                  <a:moveTo>
                    <a:pt x="0" y="2"/>
                  </a:moveTo>
                  <a:lnTo>
                    <a:pt x="2" y="0"/>
                  </a:lnTo>
                  <a:lnTo>
                    <a:pt x="2" y="0"/>
                  </a:lnTo>
                  <a:lnTo>
                    <a:pt x="7" y="2"/>
                  </a:lnTo>
                  <a:lnTo>
                    <a:pt x="7" y="2"/>
                  </a:lnTo>
                  <a:lnTo>
                    <a:pt x="7" y="2"/>
                  </a:lnTo>
                  <a:lnTo>
                    <a:pt x="7" y="2"/>
                  </a:lnTo>
                  <a:lnTo>
                    <a:pt x="2" y="2"/>
                  </a:lnTo>
                  <a:lnTo>
                    <a:pt x="0" y="2"/>
                  </a:lnTo>
                  <a:close/>
                </a:path>
              </a:pathLst>
            </a:custGeom>
            <a:solidFill>
              <a:srgbClr val="EFCE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44">
              <a:extLst>
                <a:ext uri="{FF2B5EF4-FFF2-40B4-BE49-F238E27FC236}">
                  <a16:creationId xmlns:a16="http://schemas.microsoft.com/office/drawing/2014/main" id="{7A890E20-73D7-6F48-9AD6-7BCEFB12262F}"/>
                </a:ext>
              </a:extLst>
            </p:cNvPr>
            <p:cNvSpPr>
              <a:spLocks/>
            </p:cNvSpPr>
            <p:nvPr/>
          </p:nvSpPr>
          <p:spPr bwMode="auto">
            <a:xfrm>
              <a:off x="4196590" y="2367955"/>
              <a:ext cx="87176" cy="65825"/>
            </a:xfrm>
            <a:custGeom>
              <a:avLst/>
              <a:gdLst>
                <a:gd name="T0" fmla="*/ 0 w 49"/>
                <a:gd name="T1" fmla="*/ 32 h 37"/>
                <a:gd name="T2" fmla="*/ 5 w 49"/>
                <a:gd name="T3" fmla="*/ 0 h 37"/>
                <a:gd name="T4" fmla="*/ 49 w 49"/>
                <a:gd name="T5" fmla="*/ 6 h 37"/>
                <a:gd name="T6" fmla="*/ 45 w 49"/>
                <a:gd name="T7" fmla="*/ 37 h 37"/>
                <a:gd name="T8" fmla="*/ 0 w 49"/>
                <a:gd name="T9" fmla="*/ 32 h 37"/>
              </a:gdLst>
              <a:ahLst/>
              <a:cxnLst>
                <a:cxn ang="0">
                  <a:pos x="T0" y="T1"/>
                </a:cxn>
                <a:cxn ang="0">
                  <a:pos x="T2" y="T3"/>
                </a:cxn>
                <a:cxn ang="0">
                  <a:pos x="T4" y="T5"/>
                </a:cxn>
                <a:cxn ang="0">
                  <a:pos x="T6" y="T7"/>
                </a:cxn>
                <a:cxn ang="0">
                  <a:pos x="T8" y="T9"/>
                </a:cxn>
              </a:cxnLst>
              <a:rect l="0" t="0" r="r" b="b"/>
              <a:pathLst>
                <a:path w="49" h="37">
                  <a:moveTo>
                    <a:pt x="0" y="32"/>
                  </a:moveTo>
                  <a:lnTo>
                    <a:pt x="5" y="0"/>
                  </a:lnTo>
                  <a:lnTo>
                    <a:pt x="49" y="6"/>
                  </a:lnTo>
                  <a:lnTo>
                    <a:pt x="45" y="37"/>
                  </a:lnTo>
                  <a:lnTo>
                    <a:pt x="0" y="32"/>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45">
              <a:extLst>
                <a:ext uri="{FF2B5EF4-FFF2-40B4-BE49-F238E27FC236}">
                  <a16:creationId xmlns:a16="http://schemas.microsoft.com/office/drawing/2014/main" id="{0C00843C-B8A6-EC49-8FAF-56322A840E05}"/>
                </a:ext>
              </a:extLst>
            </p:cNvPr>
            <p:cNvSpPr>
              <a:spLocks/>
            </p:cNvSpPr>
            <p:nvPr/>
          </p:nvSpPr>
          <p:spPr bwMode="auto">
            <a:xfrm>
              <a:off x="4233950" y="2396420"/>
              <a:ext cx="14233" cy="10674"/>
            </a:xfrm>
            <a:custGeom>
              <a:avLst/>
              <a:gdLst>
                <a:gd name="T0" fmla="*/ 0 w 8"/>
                <a:gd name="T1" fmla="*/ 5 h 6"/>
                <a:gd name="T2" fmla="*/ 0 w 8"/>
                <a:gd name="T3" fmla="*/ 0 h 6"/>
                <a:gd name="T4" fmla="*/ 8 w 8"/>
                <a:gd name="T5" fmla="*/ 0 h 6"/>
                <a:gd name="T6" fmla="*/ 7 w 8"/>
                <a:gd name="T7" fmla="*/ 6 h 6"/>
                <a:gd name="T8" fmla="*/ 0 w 8"/>
                <a:gd name="T9" fmla="*/ 5 h 6"/>
              </a:gdLst>
              <a:ahLst/>
              <a:cxnLst>
                <a:cxn ang="0">
                  <a:pos x="T0" y="T1"/>
                </a:cxn>
                <a:cxn ang="0">
                  <a:pos x="T2" y="T3"/>
                </a:cxn>
                <a:cxn ang="0">
                  <a:pos x="T4" y="T5"/>
                </a:cxn>
                <a:cxn ang="0">
                  <a:pos x="T6" y="T7"/>
                </a:cxn>
                <a:cxn ang="0">
                  <a:pos x="T8" y="T9"/>
                </a:cxn>
              </a:cxnLst>
              <a:rect l="0" t="0" r="r" b="b"/>
              <a:pathLst>
                <a:path w="8" h="6">
                  <a:moveTo>
                    <a:pt x="0" y="5"/>
                  </a:moveTo>
                  <a:lnTo>
                    <a:pt x="0" y="0"/>
                  </a:lnTo>
                  <a:lnTo>
                    <a:pt x="8" y="0"/>
                  </a:lnTo>
                  <a:lnTo>
                    <a:pt x="7" y="6"/>
                  </a:lnTo>
                  <a:lnTo>
                    <a:pt x="0" y="5"/>
                  </a:lnTo>
                  <a:close/>
                </a:path>
              </a:pathLst>
            </a:custGeom>
            <a:solidFill>
              <a:srgbClr val="A6A8A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46">
              <a:extLst>
                <a:ext uri="{FF2B5EF4-FFF2-40B4-BE49-F238E27FC236}">
                  <a16:creationId xmlns:a16="http://schemas.microsoft.com/office/drawing/2014/main" id="{5B4B6ECA-B89F-F74E-BCDA-F1204C8EFA9F}"/>
                </a:ext>
              </a:extLst>
            </p:cNvPr>
            <p:cNvSpPr>
              <a:spLocks noEditPoints="1"/>
            </p:cNvSpPr>
            <p:nvPr/>
          </p:nvSpPr>
          <p:spPr bwMode="auto">
            <a:xfrm>
              <a:off x="650879" y="3092040"/>
              <a:ext cx="1151067" cy="1207996"/>
            </a:xfrm>
            <a:custGeom>
              <a:avLst/>
              <a:gdLst>
                <a:gd name="T0" fmla="*/ 198 w 403"/>
                <a:gd name="T1" fmla="*/ 6 h 422"/>
                <a:gd name="T2" fmla="*/ 188 w 403"/>
                <a:gd name="T3" fmla="*/ 9 h 422"/>
                <a:gd name="T4" fmla="*/ 15 w 403"/>
                <a:gd name="T5" fmla="*/ 121 h 422"/>
                <a:gd name="T6" fmla="*/ 8 w 403"/>
                <a:gd name="T7" fmla="*/ 157 h 422"/>
                <a:gd name="T8" fmla="*/ 168 w 403"/>
                <a:gd name="T9" fmla="*/ 404 h 422"/>
                <a:gd name="T10" fmla="*/ 183 w 403"/>
                <a:gd name="T11" fmla="*/ 411 h 422"/>
                <a:gd name="T12" fmla="*/ 193 w 403"/>
                <a:gd name="T13" fmla="*/ 409 h 422"/>
                <a:gd name="T14" fmla="*/ 372 w 403"/>
                <a:gd name="T15" fmla="*/ 292 h 422"/>
                <a:gd name="T16" fmla="*/ 378 w 403"/>
                <a:gd name="T17" fmla="*/ 267 h 422"/>
                <a:gd name="T18" fmla="*/ 213 w 403"/>
                <a:gd name="T19" fmla="*/ 14 h 422"/>
                <a:gd name="T20" fmla="*/ 198 w 403"/>
                <a:gd name="T21" fmla="*/ 6 h 422"/>
                <a:gd name="T22" fmla="*/ 209 w 403"/>
                <a:gd name="T23" fmla="*/ 0 h 422"/>
                <a:gd name="T24" fmla="*/ 209 w 403"/>
                <a:gd name="T25" fmla="*/ 0 h 422"/>
                <a:gd name="T26" fmla="*/ 220 w 403"/>
                <a:gd name="T27" fmla="*/ 10 h 422"/>
                <a:gd name="T28" fmla="*/ 384 w 403"/>
                <a:gd name="T29" fmla="*/ 263 h 422"/>
                <a:gd name="T30" fmla="*/ 377 w 403"/>
                <a:gd name="T31" fmla="*/ 299 h 422"/>
                <a:gd name="T32" fmla="*/ 197 w 403"/>
                <a:gd name="T33" fmla="*/ 415 h 422"/>
                <a:gd name="T34" fmla="*/ 184 w 403"/>
                <a:gd name="T35" fmla="*/ 420 h 422"/>
                <a:gd name="T36" fmla="*/ 194 w 403"/>
                <a:gd name="T37" fmla="*/ 422 h 422"/>
                <a:gd name="T38" fmla="*/ 209 w 403"/>
                <a:gd name="T39" fmla="*/ 418 h 422"/>
                <a:gd name="T40" fmla="*/ 388 w 403"/>
                <a:gd name="T41" fmla="*/ 301 h 422"/>
                <a:gd name="T42" fmla="*/ 395 w 403"/>
                <a:gd name="T43" fmla="*/ 265 h 422"/>
                <a:gd name="T44" fmla="*/ 231 w 403"/>
                <a:gd name="T45" fmla="*/ 12 h 422"/>
                <a:gd name="T46" fmla="*/ 209 w 403"/>
                <a:gd name="T47" fmla="*/ 0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3" h="422">
                  <a:moveTo>
                    <a:pt x="198" y="6"/>
                  </a:moveTo>
                  <a:cubicBezTo>
                    <a:pt x="194" y="6"/>
                    <a:pt x="191" y="7"/>
                    <a:pt x="188" y="9"/>
                  </a:cubicBezTo>
                  <a:cubicBezTo>
                    <a:pt x="15" y="121"/>
                    <a:pt x="15" y="121"/>
                    <a:pt x="15" y="121"/>
                  </a:cubicBezTo>
                  <a:cubicBezTo>
                    <a:pt x="3" y="129"/>
                    <a:pt x="0" y="145"/>
                    <a:pt x="8" y="157"/>
                  </a:cubicBezTo>
                  <a:cubicBezTo>
                    <a:pt x="168" y="404"/>
                    <a:pt x="168" y="404"/>
                    <a:pt x="168" y="404"/>
                  </a:cubicBezTo>
                  <a:cubicBezTo>
                    <a:pt x="172" y="409"/>
                    <a:pt x="177" y="411"/>
                    <a:pt x="183" y="411"/>
                  </a:cubicBezTo>
                  <a:cubicBezTo>
                    <a:pt x="187" y="411"/>
                    <a:pt x="190" y="411"/>
                    <a:pt x="193" y="409"/>
                  </a:cubicBezTo>
                  <a:cubicBezTo>
                    <a:pt x="372" y="292"/>
                    <a:pt x="372" y="292"/>
                    <a:pt x="372" y="292"/>
                  </a:cubicBezTo>
                  <a:cubicBezTo>
                    <a:pt x="381" y="287"/>
                    <a:pt x="383" y="275"/>
                    <a:pt x="378" y="267"/>
                  </a:cubicBezTo>
                  <a:cubicBezTo>
                    <a:pt x="213" y="14"/>
                    <a:pt x="213" y="14"/>
                    <a:pt x="213" y="14"/>
                  </a:cubicBezTo>
                  <a:cubicBezTo>
                    <a:pt x="209" y="9"/>
                    <a:pt x="204" y="6"/>
                    <a:pt x="198" y="6"/>
                  </a:cubicBezTo>
                  <a:moveTo>
                    <a:pt x="209" y="0"/>
                  </a:moveTo>
                  <a:cubicBezTo>
                    <a:pt x="209" y="0"/>
                    <a:pt x="209" y="0"/>
                    <a:pt x="209" y="0"/>
                  </a:cubicBezTo>
                  <a:cubicBezTo>
                    <a:pt x="213" y="2"/>
                    <a:pt x="217" y="5"/>
                    <a:pt x="220" y="10"/>
                  </a:cubicBezTo>
                  <a:cubicBezTo>
                    <a:pt x="384" y="263"/>
                    <a:pt x="384" y="263"/>
                    <a:pt x="384" y="263"/>
                  </a:cubicBezTo>
                  <a:cubicBezTo>
                    <a:pt x="392" y="275"/>
                    <a:pt x="389" y="291"/>
                    <a:pt x="377" y="299"/>
                  </a:cubicBezTo>
                  <a:cubicBezTo>
                    <a:pt x="197" y="415"/>
                    <a:pt x="197" y="415"/>
                    <a:pt x="197" y="415"/>
                  </a:cubicBezTo>
                  <a:cubicBezTo>
                    <a:pt x="193" y="418"/>
                    <a:pt x="188" y="419"/>
                    <a:pt x="184" y="420"/>
                  </a:cubicBezTo>
                  <a:cubicBezTo>
                    <a:pt x="187" y="421"/>
                    <a:pt x="191" y="422"/>
                    <a:pt x="194" y="422"/>
                  </a:cubicBezTo>
                  <a:cubicBezTo>
                    <a:pt x="199" y="422"/>
                    <a:pt x="204" y="421"/>
                    <a:pt x="209" y="418"/>
                  </a:cubicBezTo>
                  <a:cubicBezTo>
                    <a:pt x="388" y="301"/>
                    <a:pt x="388" y="301"/>
                    <a:pt x="388" y="301"/>
                  </a:cubicBezTo>
                  <a:cubicBezTo>
                    <a:pt x="400" y="293"/>
                    <a:pt x="403" y="277"/>
                    <a:pt x="395" y="265"/>
                  </a:cubicBezTo>
                  <a:cubicBezTo>
                    <a:pt x="231" y="12"/>
                    <a:pt x="231" y="12"/>
                    <a:pt x="231" y="12"/>
                  </a:cubicBezTo>
                  <a:cubicBezTo>
                    <a:pt x="226" y="4"/>
                    <a:pt x="217" y="0"/>
                    <a:pt x="209" y="0"/>
                  </a:cubicBezTo>
                </a:path>
              </a:pathLst>
            </a:custGeom>
            <a:solidFill>
              <a:srgbClr val="6FC5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247">
              <a:extLst>
                <a:ext uri="{FF2B5EF4-FFF2-40B4-BE49-F238E27FC236}">
                  <a16:creationId xmlns:a16="http://schemas.microsoft.com/office/drawing/2014/main" id="{8A458C88-251B-6D44-8544-D18627571006}"/>
                </a:ext>
              </a:extLst>
            </p:cNvPr>
            <p:cNvSpPr>
              <a:spLocks/>
            </p:cNvSpPr>
            <p:nvPr/>
          </p:nvSpPr>
          <p:spPr bwMode="auto">
            <a:xfrm>
              <a:off x="634868" y="3088482"/>
              <a:ext cx="1122601" cy="1202659"/>
            </a:xfrm>
            <a:custGeom>
              <a:avLst/>
              <a:gdLst>
                <a:gd name="T0" fmla="*/ 380 w 393"/>
                <a:gd name="T1" fmla="*/ 296 h 420"/>
                <a:gd name="T2" fmla="*/ 201 w 393"/>
                <a:gd name="T3" fmla="*/ 413 h 420"/>
                <a:gd name="T4" fmla="*/ 171 w 393"/>
                <a:gd name="T5" fmla="*/ 407 h 420"/>
                <a:gd name="T6" fmla="*/ 6 w 393"/>
                <a:gd name="T7" fmla="*/ 153 h 420"/>
                <a:gd name="T8" fmla="*/ 13 w 393"/>
                <a:gd name="T9" fmla="*/ 123 h 420"/>
                <a:gd name="T10" fmla="*/ 192 w 393"/>
                <a:gd name="T11" fmla="*/ 6 h 420"/>
                <a:gd name="T12" fmla="*/ 222 w 393"/>
                <a:gd name="T13" fmla="*/ 13 h 420"/>
                <a:gd name="T14" fmla="*/ 387 w 393"/>
                <a:gd name="T15" fmla="*/ 266 h 420"/>
                <a:gd name="T16" fmla="*/ 380 w 393"/>
                <a:gd name="T17" fmla="*/ 296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3" h="420">
                  <a:moveTo>
                    <a:pt x="380" y="296"/>
                  </a:moveTo>
                  <a:cubicBezTo>
                    <a:pt x="201" y="413"/>
                    <a:pt x="201" y="413"/>
                    <a:pt x="201" y="413"/>
                  </a:cubicBezTo>
                  <a:cubicBezTo>
                    <a:pt x="191" y="420"/>
                    <a:pt x="177" y="417"/>
                    <a:pt x="171" y="407"/>
                  </a:cubicBezTo>
                  <a:cubicBezTo>
                    <a:pt x="6" y="153"/>
                    <a:pt x="6" y="153"/>
                    <a:pt x="6" y="153"/>
                  </a:cubicBezTo>
                  <a:cubicBezTo>
                    <a:pt x="0" y="143"/>
                    <a:pt x="2" y="130"/>
                    <a:pt x="13" y="123"/>
                  </a:cubicBezTo>
                  <a:cubicBezTo>
                    <a:pt x="192" y="6"/>
                    <a:pt x="192" y="6"/>
                    <a:pt x="192" y="6"/>
                  </a:cubicBezTo>
                  <a:cubicBezTo>
                    <a:pt x="202" y="0"/>
                    <a:pt x="216" y="3"/>
                    <a:pt x="222" y="13"/>
                  </a:cubicBezTo>
                  <a:cubicBezTo>
                    <a:pt x="387" y="266"/>
                    <a:pt x="387" y="266"/>
                    <a:pt x="387" y="266"/>
                  </a:cubicBezTo>
                  <a:cubicBezTo>
                    <a:pt x="393" y="276"/>
                    <a:pt x="391" y="290"/>
                    <a:pt x="380" y="296"/>
                  </a:cubicBezTo>
                  <a:close/>
                </a:path>
              </a:pathLst>
            </a:custGeom>
            <a:solidFill>
              <a:srgbClr val="4146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48">
              <a:extLst>
                <a:ext uri="{FF2B5EF4-FFF2-40B4-BE49-F238E27FC236}">
                  <a16:creationId xmlns:a16="http://schemas.microsoft.com/office/drawing/2014/main" id="{E74EFBDA-803A-E24D-9742-58D081AAD6BB}"/>
                </a:ext>
              </a:extLst>
            </p:cNvPr>
            <p:cNvSpPr>
              <a:spLocks noEditPoints="1"/>
            </p:cNvSpPr>
            <p:nvPr/>
          </p:nvSpPr>
          <p:spPr bwMode="auto">
            <a:xfrm>
              <a:off x="620636" y="3074250"/>
              <a:ext cx="1151067" cy="1227566"/>
            </a:xfrm>
            <a:custGeom>
              <a:avLst/>
              <a:gdLst>
                <a:gd name="T0" fmla="*/ 388 w 403"/>
                <a:gd name="T1" fmla="*/ 305 h 429"/>
                <a:gd name="T2" fmla="*/ 208 w 403"/>
                <a:gd name="T3" fmla="*/ 421 h 429"/>
                <a:gd name="T4" fmla="*/ 172 w 403"/>
                <a:gd name="T5" fmla="*/ 414 h 429"/>
                <a:gd name="T6" fmla="*/ 8 w 403"/>
                <a:gd name="T7" fmla="*/ 161 h 429"/>
                <a:gd name="T8" fmla="*/ 15 w 403"/>
                <a:gd name="T9" fmla="*/ 125 h 429"/>
                <a:gd name="T10" fmla="*/ 195 w 403"/>
                <a:gd name="T11" fmla="*/ 8 h 429"/>
                <a:gd name="T12" fmla="*/ 231 w 403"/>
                <a:gd name="T13" fmla="*/ 16 h 429"/>
                <a:gd name="T14" fmla="*/ 395 w 403"/>
                <a:gd name="T15" fmla="*/ 269 h 429"/>
                <a:gd name="T16" fmla="*/ 388 w 403"/>
                <a:gd name="T17" fmla="*/ 305 h 429"/>
                <a:gd name="T18" fmla="*/ 20 w 403"/>
                <a:gd name="T19" fmla="*/ 131 h 429"/>
                <a:gd name="T20" fmla="*/ 14 w 403"/>
                <a:gd name="T21" fmla="*/ 156 h 429"/>
                <a:gd name="T22" fmla="*/ 179 w 403"/>
                <a:gd name="T23" fmla="*/ 409 h 429"/>
                <a:gd name="T24" fmla="*/ 204 w 403"/>
                <a:gd name="T25" fmla="*/ 415 h 429"/>
                <a:gd name="T26" fmla="*/ 383 w 403"/>
                <a:gd name="T27" fmla="*/ 298 h 429"/>
                <a:gd name="T28" fmla="*/ 389 w 403"/>
                <a:gd name="T29" fmla="*/ 273 h 429"/>
                <a:gd name="T30" fmla="*/ 224 w 403"/>
                <a:gd name="T31" fmla="*/ 20 h 429"/>
                <a:gd name="T32" fmla="*/ 199 w 403"/>
                <a:gd name="T33" fmla="*/ 15 h 429"/>
                <a:gd name="T34" fmla="*/ 20 w 403"/>
                <a:gd name="T35" fmla="*/ 131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03" h="429">
                  <a:moveTo>
                    <a:pt x="388" y="305"/>
                  </a:moveTo>
                  <a:cubicBezTo>
                    <a:pt x="208" y="421"/>
                    <a:pt x="208" y="421"/>
                    <a:pt x="208" y="421"/>
                  </a:cubicBezTo>
                  <a:cubicBezTo>
                    <a:pt x="196" y="429"/>
                    <a:pt x="180" y="426"/>
                    <a:pt x="172" y="414"/>
                  </a:cubicBezTo>
                  <a:cubicBezTo>
                    <a:pt x="8" y="161"/>
                    <a:pt x="8" y="161"/>
                    <a:pt x="8" y="161"/>
                  </a:cubicBezTo>
                  <a:cubicBezTo>
                    <a:pt x="0" y="149"/>
                    <a:pt x="3" y="132"/>
                    <a:pt x="15" y="125"/>
                  </a:cubicBezTo>
                  <a:cubicBezTo>
                    <a:pt x="195" y="8"/>
                    <a:pt x="195" y="8"/>
                    <a:pt x="195" y="8"/>
                  </a:cubicBezTo>
                  <a:cubicBezTo>
                    <a:pt x="207" y="0"/>
                    <a:pt x="223" y="4"/>
                    <a:pt x="231" y="16"/>
                  </a:cubicBezTo>
                  <a:cubicBezTo>
                    <a:pt x="395" y="269"/>
                    <a:pt x="395" y="269"/>
                    <a:pt x="395" y="269"/>
                  </a:cubicBezTo>
                  <a:cubicBezTo>
                    <a:pt x="403" y="281"/>
                    <a:pt x="400" y="297"/>
                    <a:pt x="388" y="305"/>
                  </a:cubicBezTo>
                  <a:moveTo>
                    <a:pt x="20" y="131"/>
                  </a:moveTo>
                  <a:cubicBezTo>
                    <a:pt x="11" y="137"/>
                    <a:pt x="9" y="148"/>
                    <a:pt x="14" y="156"/>
                  </a:cubicBezTo>
                  <a:cubicBezTo>
                    <a:pt x="179" y="409"/>
                    <a:pt x="179" y="409"/>
                    <a:pt x="179" y="409"/>
                  </a:cubicBezTo>
                  <a:cubicBezTo>
                    <a:pt x="185" y="418"/>
                    <a:pt x="196" y="420"/>
                    <a:pt x="204" y="415"/>
                  </a:cubicBezTo>
                  <a:cubicBezTo>
                    <a:pt x="383" y="298"/>
                    <a:pt x="383" y="298"/>
                    <a:pt x="383" y="298"/>
                  </a:cubicBezTo>
                  <a:cubicBezTo>
                    <a:pt x="392" y="293"/>
                    <a:pt x="394" y="281"/>
                    <a:pt x="389" y="273"/>
                  </a:cubicBezTo>
                  <a:cubicBezTo>
                    <a:pt x="224" y="20"/>
                    <a:pt x="224" y="20"/>
                    <a:pt x="224" y="20"/>
                  </a:cubicBezTo>
                  <a:cubicBezTo>
                    <a:pt x="218" y="12"/>
                    <a:pt x="207" y="9"/>
                    <a:pt x="199" y="15"/>
                  </a:cubicBezTo>
                  <a:cubicBezTo>
                    <a:pt x="20" y="131"/>
                    <a:pt x="20" y="131"/>
                    <a:pt x="20" y="131"/>
                  </a:cubicBezTo>
                </a:path>
              </a:pathLst>
            </a:custGeom>
            <a:solidFill>
              <a:srgbClr val="6167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49">
              <a:extLst>
                <a:ext uri="{FF2B5EF4-FFF2-40B4-BE49-F238E27FC236}">
                  <a16:creationId xmlns:a16="http://schemas.microsoft.com/office/drawing/2014/main" id="{3CBFE6C4-294C-3049-A914-7B3FDA7A3476}"/>
                </a:ext>
              </a:extLst>
            </p:cNvPr>
            <p:cNvSpPr>
              <a:spLocks/>
            </p:cNvSpPr>
            <p:nvPr/>
          </p:nvSpPr>
          <p:spPr bwMode="auto">
            <a:xfrm>
              <a:off x="859033" y="3693370"/>
              <a:ext cx="135210" cy="117419"/>
            </a:xfrm>
            <a:custGeom>
              <a:avLst/>
              <a:gdLst>
                <a:gd name="T0" fmla="*/ 43 w 47"/>
                <a:gd name="T1" fmla="*/ 23 h 41"/>
                <a:gd name="T2" fmla="*/ 18 w 47"/>
                <a:gd name="T3" fmla="*/ 39 h 41"/>
                <a:gd name="T4" fmla="*/ 8 w 47"/>
                <a:gd name="T5" fmla="*/ 37 h 41"/>
                <a:gd name="T6" fmla="*/ 2 w 47"/>
                <a:gd name="T7" fmla="*/ 28 h 41"/>
                <a:gd name="T8" fmla="*/ 4 w 47"/>
                <a:gd name="T9" fmla="*/ 18 h 41"/>
                <a:gd name="T10" fmla="*/ 29 w 47"/>
                <a:gd name="T11" fmla="*/ 2 h 41"/>
                <a:gd name="T12" fmla="*/ 40 w 47"/>
                <a:gd name="T13" fmla="*/ 4 h 41"/>
                <a:gd name="T14" fmla="*/ 45 w 47"/>
                <a:gd name="T15" fmla="*/ 13 h 41"/>
                <a:gd name="T16" fmla="*/ 43 w 47"/>
                <a:gd name="T17" fmla="*/ 2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1">
                  <a:moveTo>
                    <a:pt x="43" y="23"/>
                  </a:moveTo>
                  <a:cubicBezTo>
                    <a:pt x="18" y="39"/>
                    <a:pt x="18" y="39"/>
                    <a:pt x="18" y="39"/>
                  </a:cubicBezTo>
                  <a:cubicBezTo>
                    <a:pt x="15" y="41"/>
                    <a:pt x="10" y="40"/>
                    <a:pt x="8" y="37"/>
                  </a:cubicBezTo>
                  <a:cubicBezTo>
                    <a:pt x="2" y="28"/>
                    <a:pt x="2" y="28"/>
                    <a:pt x="2" y="28"/>
                  </a:cubicBezTo>
                  <a:cubicBezTo>
                    <a:pt x="0" y="25"/>
                    <a:pt x="1" y="20"/>
                    <a:pt x="4" y="18"/>
                  </a:cubicBezTo>
                  <a:cubicBezTo>
                    <a:pt x="29" y="2"/>
                    <a:pt x="29" y="2"/>
                    <a:pt x="29" y="2"/>
                  </a:cubicBezTo>
                  <a:cubicBezTo>
                    <a:pt x="33" y="0"/>
                    <a:pt x="37" y="1"/>
                    <a:pt x="40" y="4"/>
                  </a:cubicBezTo>
                  <a:cubicBezTo>
                    <a:pt x="45" y="13"/>
                    <a:pt x="45" y="13"/>
                    <a:pt x="45" y="13"/>
                  </a:cubicBezTo>
                  <a:cubicBezTo>
                    <a:pt x="47" y="16"/>
                    <a:pt x="46" y="21"/>
                    <a:pt x="43" y="23"/>
                  </a:cubicBezTo>
                  <a:close/>
                </a:path>
              </a:pathLst>
            </a:custGeom>
            <a:solidFill>
              <a:srgbClr val="D8D8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50">
              <a:extLst>
                <a:ext uri="{FF2B5EF4-FFF2-40B4-BE49-F238E27FC236}">
                  <a16:creationId xmlns:a16="http://schemas.microsoft.com/office/drawing/2014/main" id="{7171F6A4-D055-6A4B-ABA4-2C3754F30523}"/>
                </a:ext>
              </a:extLst>
            </p:cNvPr>
            <p:cNvSpPr>
              <a:spLocks/>
            </p:cNvSpPr>
            <p:nvPr/>
          </p:nvSpPr>
          <p:spPr bwMode="auto">
            <a:xfrm>
              <a:off x="1004917" y="3597300"/>
              <a:ext cx="135210" cy="117419"/>
            </a:xfrm>
            <a:custGeom>
              <a:avLst/>
              <a:gdLst>
                <a:gd name="T0" fmla="*/ 42 w 47"/>
                <a:gd name="T1" fmla="*/ 23 h 41"/>
                <a:gd name="T2" fmla="*/ 18 w 47"/>
                <a:gd name="T3" fmla="*/ 39 h 41"/>
                <a:gd name="T4" fmla="*/ 7 w 47"/>
                <a:gd name="T5" fmla="*/ 37 h 41"/>
                <a:gd name="T6" fmla="*/ 2 w 47"/>
                <a:gd name="T7" fmla="*/ 28 h 41"/>
                <a:gd name="T8" fmla="*/ 4 w 47"/>
                <a:gd name="T9" fmla="*/ 18 h 41"/>
                <a:gd name="T10" fmla="*/ 29 w 47"/>
                <a:gd name="T11" fmla="*/ 2 h 41"/>
                <a:gd name="T12" fmla="*/ 39 w 47"/>
                <a:gd name="T13" fmla="*/ 4 h 41"/>
                <a:gd name="T14" fmla="*/ 45 w 47"/>
                <a:gd name="T15" fmla="*/ 13 h 41"/>
                <a:gd name="T16" fmla="*/ 42 w 47"/>
                <a:gd name="T17" fmla="*/ 2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1">
                  <a:moveTo>
                    <a:pt x="42" y="23"/>
                  </a:moveTo>
                  <a:cubicBezTo>
                    <a:pt x="18" y="39"/>
                    <a:pt x="18" y="39"/>
                    <a:pt x="18" y="39"/>
                  </a:cubicBezTo>
                  <a:cubicBezTo>
                    <a:pt x="14" y="41"/>
                    <a:pt x="9" y="40"/>
                    <a:pt x="7" y="37"/>
                  </a:cubicBezTo>
                  <a:cubicBezTo>
                    <a:pt x="2" y="28"/>
                    <a:pt x="2" y="28"/>
                    <a:pt x="2" y="28"/>
                  </a:cubicBezTo>
                  <a:cubicBezTo>
                    <a:pt x="0" y="25"/>
                    <a:pt x="1" y="20"/>
                    <a:pt x="4" y="18"/>
                  </a:cubicBezTo>
                  <a:cubicBezTo>
                    <a:pt x="29" y="2"/>
                    <a:pt x="29" y="2"/>
                    <a:pt x="29" y="2"/>
                  </a:cubicBezTo>
                  <a:cubicBezTo>
                    <a:pt x="32" y="0"/>
                    <a:pt x="37" y="1"/>
                    <a:pt x="39" y="4"/>
                  </a:cubicBezTo>
                  <a:cubicBezTo>
                    <a:pt x="45" y="13"/>
                    <a:pt x="45" y="13"/>
                    <a:pt x="45" y="13"/>
                  </a:cubicBezTo>
                  <a:cubicBezTo>
                    <a:pt x="47" y="16"/>
                    <a:pt x="46" y="21"/>
                    <a:pt x="42" y="23"/>
                  </a:cubicBezTo>
                  <a:close/>
                </a:path>
              </a:pathLst>
            </a:custGeom>
            <a:solidFill>
              <a:srgbClr val="D8D8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51">
              <a:extLst>
                <a:ext uri="{FF2B5EF4-FFF2-40B4-BE49-F238E27FC236}">
                  <a16:creationId xmlns:a16="http://schemas.microsoft.com/office/drawing/2014/main" id="{9252A7BE-F206-D743-8E7F-50C8F8347E0D}"/>
                </a:ext>
              </a:extLst>
            </p:cNvPr>
            <p:cNvSpPr>
              <a:spLocks/>
            </p:cNvSpPr>
            <p:nvPr/>
          </p:nvSpPr>
          <p:spPr bwMode="auto">
            <a:xfrm>
              <a:off x="1149022" y="3503009"/>
              <a:ext cx="136990" cy="117419"/>
            </a:xfrm>
            <a:custGeom>
              <a:avLst/>
              <a:gdLst>
                <a:gd name="T0" fmla="*/ 43 w 48"/>
                <a:gd name="T1" fmla="*/ 23 h 41"/>
                <a:gd name="T2" fmla="*/ 18 w 48"/>
                <a:gd name="T3" fmla="*/ 39 h 41"/>
                <a:gd name="T4" fmla="*/ 8 w 48"/>
                <a:gd name="T5" fmla="*/ 37 h 41"/>
                <a:gd name="T6" fmla="*/ 2 w 48"/>
                <a:gd name="T7" fmla="*/ 29 h 41"/>
                <a:gd name="T8" fmla="*/ 5 w 48"/>
                <a:gd name="T9" fmla="*/ 18 h 41"/>
                <a:gd name="T10" fmla="*/ 29 w 48"/>
                <a:gd name="T11" fmla="*/ 2 h 41"/>
                <a:gd name="T12" fmla="*/ 40 w 48"/>
                <a:gd name="T13" fmla="*/ 4 h 41"/>
                <a:gd name="T14" fmla="*/ 45 w 48"/>
                <a:gd name="T15" fmla="*/ 13 h 41"/>
                <a:gd name="T16" fmla="*/ 43 w 48"/>
                <a:gd name="T17" fmla="*/ 2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1">
                  <a:moveTo>
                    <a:pt x="43" y="23"/>
                  </a:moveTo>
                  <a:cubicBezTo>
                    <a:pt x="18" y="39"/>
                    <a:pt x="18" y="39"/>
                    <a:pt x="18" y="39"/>
                  </a:cubicBezTo>
                  <a:cubicBezTo>
                    <a:pt x="15" y="41"/>
                    <a:pt x="10" y="40"/>
                    <a:pt x="8" y="37"/>
                  </a:cubicBezTo>
                  <a:cubicBezTo>
                    <a:pt x="2" y="29"/>
                    <a:pt x="2" y="29"/>
                    <a:pt x="2" y="29"/>
                  </a:cubicBezTo>
                  <a:cubicBezTo>
                    <a:pt x="0" y="25"/>
                    <a:pt x="1" y="20"/>
                    <a:pt x="5" y="18"/>
                  </a:cubicBezTo>
                  <a:cubicBezTo>
                    <a:pt x="29" y="2"/>
                    <a:pt x="29" y="2"/>
                    <a:pt x="29" y="2"/>
                  </a:cubicBezTo>
                  <a:cubicBezTo>
                    <a:pt x="33" y="0"/>
                    <a:pt x="38" y="1"/>
                    <a:pt x="40" y="4"/>
                  </a:cubicBezTo>
                  <a:cubicBezTo>
                    <a:pt x="45" y="13"/>
                    <a:pt x="45" y="13"/>
                    <a:pt x="45" y="13"/>
                  </a:cubicBezTo>
                  <a:cubicBezTo>
                    <a:pt x="48" y="16"/>
                    <a:pt x="47" y="21"/>
                    <a:pt x="43" y="23"/>
                  </a:cubicBezTo>
                  <a:close/>
                </a:path>
              </a:pathLst>
            </a:custGeom>
            <a:solidFill>
              <a:srgbClr val="D8D8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52">
              <a:extLst>
                <a:ext uri="{FF2B5EF4-FFF2-40B4-BE49-F238E27FC236}">
                  <a16:creationId xmlns:a16="http://schemas.microsoft.com/office/drawing/2014/main" id="{79E6D60D-6769-3047-9950-63E87708A108}"/>
                </a:ext>
              </a:extLst>
            </p:cNvPr>
            <p:cNvSpPr>
              <a:spLocks/>
            </p:cNvSpPr>
            <p:nvPr/>
          </p:nvSpPr>
          <p:spPr bwMode="auto">
            <a:xfrm>
              <a:off x="1294907" y="3408717"/>
              <a:ext cx="133432" cy="117419"/>
            </a:xfrm>
            <a:custGeom>
              <a:avLst/>
              <a:gdLst>
                <a:gd name="T0" fmla="*/ 43 w 47"/>
                <a:gd name="T1" fmla="*/ 23 h 41"/>
                <a:gd name="T2" fmla="*/ 18 w 47"/>
                <a:gd name="T3" fmla="*/ 39 h 41"/>
                <a:gd name="T4" fmla="*/ 8 w 47"/>
                <a:gd name="T5" fmla="*/ 37 h 41"/>
                <a:gd name="T6" fmla="*/ 2 w 47"/>
                <a:gd name="T7" fmla="*/ 29 h 41"/>
                <a:gd name="T8" fmla="*/ 4 w 47"/>
                <a:gd name="T9" fmla="*/ 18 h 41"/>
                <a:gd name="T10" fmla="*/ 29 w 47"/>
                <a:gd name="T11" fmla="*/ 2 h 41"/>
                <a:gd name="T12" fmla="*/ 39 w 47"/>
                <a:gd name="T13" fmla="*/ 4 h 41"/>
                <a:gd name="T14" fmla="*/ 45 w 47"/>
                <a:gd name="T15" fmla="*/ 13 h 41"/>
                <a:gd name="T16" fmla="*/ 43 w 47"/>
                <a:gd name="T17" fmla="*/ 2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1">
                  <a:moveTo>
                    <a:pt x="43" y="23"/>
                  </a:moveTo>
                  <a:cubicBezTo>
                    <a:pt x="18" y="39"/>
                    <a:pt x="18" y="39"/>
                    <a:pt x="18" y="39"/>
                  </a:cubicBezTo>
                  <a:cubicBezTo>
                    <a:pt x="14" y="41"/>
                    <a:pt x="10" y="40"/>
                    <a:pt x="8" y="37"/>
                  </a:cubicBezTo>
                  <a:cubicBezTo>
                    <a:pt x="2" y="29"/>
                    <a:pt x="2" y="29"/>
                    <a:pt x="2" y="29"/>
                  </a:cubicBezTo>
                  <a:cubicBezTo>
                    <a:pt x="0" y="25"/>
                    <a:pt x="1" y="20"/>
                    <a:pt x="4" y="18"/>
                  </a:cubicBezTo>
                  <a:cubicBezTo>
                    <a:pt x="29" y="2"/>
                    <a:pt x="29" y="2"/>
                    <a:pt x="29" y="2"/>
                  </a:cubicBezTo>
                  <a:cubicBezTo>
                    <a:pt x="33" y="0"/>
                    <a:pt x="37" y="1"/>
                    <a:pt x="39" y="4"/>
                  </a:cubicBezTo>
                  <a:cubicBezTo>
                    <a:pt x="45" y="13"/>
                    <a:pt x="45" y="13"/>
                    <a:pt x="45" y="13"/>
                  </a:cubicBezTo>
                  <a:cubicBezTo>
                    <a:pt x="47" y="16"/>
                    <a:pt x="46" y="21"/>
                    <a:pt x="43" y="23"/>
                  </a:cubicBezTo>
                  <a:close/>
                </a:path>
              </a:pathLst>
            </a:custGeom>
            <a:solidFill>
              <a:srgbClr val="EFB0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8" name="Freeform 253">
              <a:extLst>
                <a:ext uri="{FF2B5EF4-FFF2-40B4-BE49-F238E27FC236}">
                  <a16:creationId xmlns:a16="http://schemas.microsoft.com/office/drawing/2014/main" id="{AF5CE51E-974A-D845-AB55-14D63676E7D7}"/>
                </a:ext>
              </a:extLst>
            </p:cNvPr>
            <p:cNvSpPr>
              <a:spLocks/>
            </p:cNvSpPr>
            <p:nvPr/>
          </p:nvSpPr>
          <p:spPr bwMode="auto">
            <a:xfrm>
              <a:off x="924858" y="3792999"/>
              <a:ext cx="135210" cy="119198"/>
            </a:xfrm>
            <a:custGeom>
              <a:avLst/>
              <a:gdLst>
                <a:gd name="T0" fmla="*/ 43 w 47"/>
                <a:gd name="T1" fmla="*/ 24 h 42"/>
                <a:gd name="T2" fmla="*/ 18 w 47"/>
                <a:gd name="T3" fmla="*/ 40 h 42"/>
                <a:gd name="T4" fmla="*/ 8 w 47"/>
                <a:gd name="T5" fmla="*/ 38 h 42"/>
                <a:gd name="T6" fmla="*/ 2 w 47"/>
                <a:gd name="T7" fmla="*/ 29 h 42"/>
                <a:gd name="T8" fmla="*/ 5 w 47"/>
                <a:gd name="T9" fmla="*/ 19 h 42"/>
                <a:gd name="T10" fmla="*/ 29 w 47"/>
                <a:gd name="T11" fmla="*/ 3 h 42"/>
                <a:gd name="T12" fmla="*/ 40 w 47"/>
                <a:gd name="T13" fmla="*/ 5 h 42"/>
                <a:gd name="T14" fmla="*/ 45 w 47"/>
                <a:gd name="T15" fmla="*/ 13 h 42"/>
                <a:gd name="T16" fmla="*/ 43 w 47"/>
                <a:gd name="T17" fmla="*/ 2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2">
                  <a:moveTo>
                    <a:pt x="43" y="24"/>
                  </a:moveTo>
                  <a:cubicBezTo>
                    <a:pt x="18" y="40"/>
                    <a:pt x="18" y="40"/>
                    <a:pt x="18" y="40"/>
                  </a:cubicBezTo>
                  <a:cubicBezTo>
                    <a:pt x="15" y="42"/>
                    <a:pt x="10" y="41"/>
                    <a:pt x="8" y="38"/>
                  </a:cubicBezTo>
                  <a:cubicBezTo>
                    <a:pt x="2" y="29"/>
                    <a:pt x="2" y="29"/>
                    <a:pt x="2" y="29"/>
                  </a:cubicBezTo>
                  <a:cubicBezTo>
                    <a:pt x="0" y="26"/>
                    <a:pt x="1" y="21"/>
                    <a:pt x="5" y="19"/>
                  </a:cubicBezTo>
                  <a:cubicBezTo>
                    <a:pt x="29" y="3"/>
                    <a:pt x="29" y="3"/>
                    <a:pt x="29" y="3"/>
                  </a:cubicBezTo>
                  <a:cubicBezTo>
                    <a:pt x="33" y="0"/>
                    <a:pt x="38" y="1"/>
                    <a:pt x="40" y="5"/>
                  </a:cubicBezTo>
                  <a:cubicBezTo>
                    <a:pt x="45" y="13"/>
                    <a:pt x="45" y="13"/>
                    <a:pt x="45" y="13"/>
                  </a:cubicBezTo>
                  <a:cubicBezTo>
                    <a:pt x="47" y="17"/>
                    <a:pt x="47" y="21"/>
                    <a:pt x="43" y="24"/>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254">
              <a:extLst>
                <a:ext uri="{FF2B5EF4-FFF2-40B4-BE49-F238E27FC236}">
                  <a16:creationId xmlns:a16="http://schemas.microsoft.com/office/drawing/2014/main" id="{7FE5D976-A982-A94F-869E-23ABA7120A1B}"/>
                </a:ext>
              </a:extLst>
            </p:cNvPr>
            <p:cNvSpPr>
              <a:spLocks/>
            </p:cNvSpPr>
            <p:nvPr/>
          </p:nvSpPr>
          <p:spPr bwMode="auto">
            <a:xfrm>
              <a:off x="1070743" y="3698708"/>
              <a:ext cx="135210" cy="119198"/>
            </a:xfrm>
            <a:custGeom>
              <a:avLst/>
              <a:gdLst>
                <a:gd name="T0" fmla="*/ 43 w 47"/>
                <a:gd name="T1" fmla="*/ 24 h 42"/>
                <a:gd name="T2" fmla="*/ 18 w 47"/>
                <a:gd name="T3" fmla="*/ 40 h 42"/>
                <a:gd name="T4" fmla="*/ 7 w 47"/>
                <a:gd name="T5" fmla="*/ 38 h 42"/>
                <a:gd name="T6" fmla="*/ 2 w 47"/>
                <a:gd name="T7" fmla="*/ 29 h 42"/>
                <a:gd name="T8" fmla="*/ 4 w 47"/>
                <a:gd name="T9" fmla="*/ 19 h 42"/>
                <a:gd name="T10" fmla="*/ 29 w 47"/>
                <a:gd name="T11" fmla="*/ 3 h 42"/>
                <a:gd name="T12" fmla="*/ 39 w 47"/>
                <a:gd name="T13" fmla="*/ 5 h 42"/>
                <a:gd name="T14" fmla="*/ 45 w 47"/>
                <a:gd name="T15" fmla="*/ 13 h 42"/>
                <a:gd name="T16" fmla="*/ 43 w 47"/>
                <a:gd name="T17" fmla="*/ 2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2">
                  <a:moveTo>
                    <a:pt x="43" y="24"/>
                  </a:moveTo>
                  <a:cubicBezTo>
                    <a:pt x="18" y="40"/>
                    <a:pt x="18" y="40"/>
                    <a:pt x="18" y="40"/>
                  </a:cubicBezTo>
                  <a:cubicBezTo>
                    <a:pt x="14" y="42"/>
                    <a:pt x="10" y="41"/>
                    <a:pt x="7" y="38"/>
                  </a:cubicBezTo>
                  <a:cubicBezTo>
                    <a:pt x="2" y="29"/>
                    <a:pt x="2" y="29"/>
                    <a:pt x="2" y="29"/>
                  </a:cubicBezTo>
                  <a:cubicBezTo>
                    <a:pt x="0" y="26"/>
                    <a:pt x="1" y="21"/>
                    <a:pt x="4" y="19"/>
                  </a:cubicBezTo>
                  <a:cubicBezTo>
                    <a:pt x="29" y="3"/>
                    <a:pt x="29" y="3"/>
                    <a:pt x="29" y="3"/>
                  </a:cubicBezTo>
                  <a:cubicBezTo>
                    <a:pt x="32" y="0"/>
                    <a:pt x="37" y="1"/>
                    <a:pt x="39" y="5"/>
                  </a:cubicBezTo>
                  <a:cubicBezTo>
                    <a:pt x="45" y="13"/>
                    <a:pt x="45" y="13"/>
                    <a:pt x="45" y="13"/>
                  </a:cubicBezTo>
                  <a:cubicBezTo>
                    <a:pt x="47" y="17"/>
                    <a:pt x="46" y="21"/>
                    <a:pt x="43" y="24"/>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255">
              <a:extLst>
                <a:ext uri="{FF2B5EF4-FFF2-40B4-BE49-F238E27FC236}">
                  <a16:creationId xmlns:a16="http://schemas.microsoft.com/office/drawing/2014/main" id="{21FCAEC7-2593-D942-A4E9-CB4204AE149E}"/>
                </a:ext>
              </a:extLst>
            </p:cNvPr>
            <p:cNvSpPr>
              <a:spLocks/>
            </p:cNvSpPr>
            <p:nvPr/>
          </p:nvSpPr>
          <p:spPr bwMode="auto">
            <a:xfrm>
              <a:off x="1214849" y="3604416"/>
              <a:ext cx="136990" cy="119198"/>
            </a:xfrm>
            <a:custGeom>
              <a:avLst/>
              <a:gdLst>
                <a:gd name="T0" fmla="*/ 43 w 48"/>
                <a:gd name="T1" fmla="*/ 24 h 42"/>
                <a:gd name="T2" fmla="*/ 18 w 48"/>
                <a:gd name="T3" fmla="*/ 40 h 42"/>
                <a:gd name="T4" fmla="*/ 8 w 48"/>
                <a:gd name="T5" fmla="*/ 38 h 42"/>
                <a:gd name="T6" fmla="*/ 3 w 48"/>
                <a:gd name="T7" fmla="*/ 29 h 42"/>
                <a:gd name="T8" fmla="*/ 5 w 48"/>
                <a:gd name="T9" fmla="*/ 19 h 42"/>
                <a:gd name="T10" fmla="*/ 30 w 48"/>
                <a:gd name="T11" fmla="*/ 3 h 42"/>
                <a:gd name="T12" fmla="*/ 40 w 48"/>
                <a:gd name="T13" fmla="*/ 5 h 42"/>
                <a:gd name="T14" fmla="*/ 46 w 48"/>
                <a:gd name="T15" fmla="*/ 13 h 42"/>
                <a:gd name="T16" fmla="*/ 43 w 48"/>
                <a:gd name="T17" fmla="*/ 2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2">
                  <a:moveTo>
                    <a:pt x="43" y="24"/>
                  </a:moveTo>
                  <a:cubicBezTo>
                    <a:pt x="18" y="40"/>
                    <a:pt x="18" y="40"/>
                    <a:pt x="18" y="40"/>
                  </a:cubicBezTo>
                  <a:cubicBezTo>
                    <a:pt x="15" y="42"/>
                    <a:pt x="10" y="41"/>
                    <a:pt x="8" y="38"/>
                  </a:cubicBezTo>
                  <a:cubicBezTo>
                    <a:pt x="3" y="29"/>
                    <a:pt x="3" y="29"/>
                    <a:pt x="3" y="29"/>
                  </a:cubicBezTo>
                  <a:cubicBezTo>
                    <a:pt x="0" y="26"/>
                    <a:pt x="1" y="21"/>
                    <a:pt x="5" y="19"/>
                  </a:cubicBezTo>
                  <a:cubicBezTo>
                    <a:pt x="30" y="3"/>
                    <a:pt x="30" y="3"/>
                    <a:pt x="30" y="3"/>
                  </a:cubicBezTo>
                  <a:cubicBezTo>
                    <a:pt x="33" y="0"/>
                    <a:pt x="38" y="1"/>
                    <a:pt x="40" y="5"/>
                  </a:cubicBezTo>
                  <a:cubicBezTo>
                    <a:pt x="46" y="13"/>
                    <a:pt x="46" y="13"/>
                    <a:pt x="46" y="13"/>
                  </a:cubicBezTo>
                  <a:cubicBezTo>
                    <a:pt x="48" y="17"/>
                    <a:pt x="47" y="21"/>
                    <a:pt x="43" y="24"/>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1" name="Freeform 256">
              <a:extLst>
                <a:ext uri="{FF2B5EF4-FFF2-40B4-BE49-F238E27FC236}">
                  <a16:creationId xmlns:a16="http://schemas.microsoft.com/office/drawing/2014/main" id="{1D62B98D-ED4B-F148-A0E5-B419CBA79A84}"/>
                </a:ext>
              </a:extLst>
            </p:cNvPr>
            <p:cNvSpPr>
              <a:spLocks/>
            </p:cNvSpPr>
            <p:nvPr/>
          </p:nvSpPr>
          <p:spPr bwMode="auto">
            <a:xfrm>
              <a:off x="1360734" y="3510125"/>
              <a:ext cx="133432" cy="119198"/>
            </a:xfrm>
            <a:custGeom>
              <a:avLst/>
              <a:gdLst>
                <a:gd name="T0" fmla="*/ 43 w 47"/>
                <a:gd name="T1" fmla="*/ 24 h 42"/>
                <a:gd name="T2" fmla="*/ 18 w 47"/>
                <a:gd name="T3" fmla="*/ 40 h 42"/>
                <a:gd name="T4" fmla="*/ 8 w 47"/>
                <a:gd name="T5" fmla="*/ 38 h 42"/>
                <a:gd name="T6" fmla="*/ 2 w 47"/>
                <a:gd name="T7" fmla="*/ 29 h 42"/>
                <a:gd name="T8" fmla="*/ 4 w 47"/>
                <a:gd name="T9" fmla="*/ 19 h 42"/>
                <a:gd name="T10" fmla="*/ 29 w 47"/>
                <a:gd name="T11" fmla="*/ 3 h 42"/>
                <a:gd name="T12" fmla="*/ 40 w 47"/>
                <a:gd name="T13" fmla="*/ 5 h 42"/>
                <a:gd name="T14" fmla="*/ 45 w 47"/>
                <a:gd name="T15" fmla="*/ 13 h 42"/>
                <a:gd name="T16" fmla="*/ 43 w 47"/>
                <a:gd name="T17" fmla="*/ 2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2">
                  <a:moveTo>
                    <a:pt x="43" y="24"/>
                  </a:moveTo>
                  <a:cubicBezTo>
                    <a:pt x="18" y="40"/>
                    <a:pt x="18" y="40"/>
                    <a:pt x="18" y="40"/>
                  </a:cubicBezTo>
                  <a:cubicBezTo>
                    <a:pt x="15" y="42"/>
                    <a:pt x="10" y="41"/>
                    <a:pt x="8" y="38"/>
                  </a:cubicBezTo>
                  <a:cubicBezTo>
                    <a:pt x="2" y="29"/>
                    <a:pt x="2" y="29"/>
                    <a:pt x="2" y="29"/>
                  </a:cubicBezTo>
                  <a:cubicBezTo>
                    <a:pt x="0" y="26"/>
                    <a:pt x="1" y="21"/>
                    <a:pt x="4" y="19"/>
                  </a:cubicBezTo>
                  <a:cubicBezTo>
                    <a:pt x="29" y="3"/>
                    <a:pt x="29" y="3"/>
                    <a:pt x="29" y="3"/>
                  </a:cubicBezTo>
                  <a:cubicBezTo>
                    <a:pt x="33" y="0"/>
                    <a:pt x="37" y="1"/>
                    <a:pt x="40" y="5"/>
                  </a:cubicBezTo>
                  <a:cubicBezTo>
                    <a:pt x="45" y="13"/>
                    <a:pt x="45" y="13"/>
                    <a:pt x="45" y="13"/>
                  </a:cubicBezTo>
                  <a:cubicBezTo>
                    <a:pt x="47" y="17"/>
                    <a:pt x="46" y="21"/>
                    <a:pt x="43" y="24"/>
                  </a:cubicBezTo>
                  <a:close/>
                </a:path>
              </a:pathLst>
            </a:custGeom>
            <a:solidFill>
              <a:srgbClr val="F9535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257">
              <a:extLst>
                <a:ext uri="{FF2B5EF4-FFF2-40B4-BE49-F238E27FC236}">
                  <a16:creationId xmlns:a16="http://schemas.microsoft.com/office/drawing/2014/main" id="{806A22D9-A894-734A-93D1-7D8456070A20}"/>
                </a:ext>
              </a:extLst>
            </p:cNvPr>
            <p:cNvSpPr>
              <a:spLocks/>
            </p:cNvSpPr>
            <p:nvPr/>
          </p:nvSpPr>
          <p:spPr bwMode="auto">
            <a:xfrm>
              <a:off x="990685" y="3896185"/>
              <a:ext cx="136990" cy="119198"/>
            </a:xfrm>
            <a:custGeom>
              <a:avLst/>
              <a:gdLst>
                <a:gd name="T0" fmla="*/ 43 w 48"/>
                <a:gd name="T1" fmla="*/ 23 h 42"/>
                <a:gd name="T2" fmla="*/ 18 w 48"/>
                <a:gd name="T3" fmla="*/ 39 h 42"/>
                <a:gd name="T4" fmla="*/ 8 w 48"/>
                <a:gd name="T5" fmla="*/ 37 h 42"/>
                <a:gd name="T6" fmla="*/ 3 w 48"/>
                <a:gd name="T7" fmla="*/ 29 h 42"/>
                <a:gd name="T8" fmla="*/ 5 w 48"/>
                <a:gd name="T9" fmla="*/ 18 h 42"/>
                <a:gd name="T10" fmla="*/ 30 w 48"/>
                <a:gd name="T11" fmla="*/ 2 h 42"/>
                <a:gd name="T12" fmla="*/ 40 w 48"/>
                <a:gd name="T13" fmla="*/ 4 h 42"/>
                <a:gd name="T14" fmla="*/ 45 w 48"/>
                <a:gd name="T15" fmla="*/ 13 h 42"/>
                <a:gd name="T16" fmla="*/ 43 w 48"/>
                <a:gd name="T17" fmla="*/ 2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2">
                  <a:moveTo>
                    <a:pt x="43" y="23"/>
                  </a:moveTo>
                  <a:cubicBezTo>
                    <a:pt x="18" y="39"/>
                    <a:pt x="18" y="39"/>
                    <a:pt x="18" y="39"/>
                  </a:cubicBezTo>
                  <a:cubicBezTo>
                    <a:pt x="15" y="42"/>
                    <a:pt x="10" y="41"/>
                    <a:pt x="8" y="37"/>
                  </a:cubicBezTo>
                  <a:cubicBezTo>
                    <a:pt x="3" y="29"/>
                    <a:pt x="3" y="29"/>
                    <a:pt x="3" y="29"/>
                  </a:cubicBezTo>
                  <a:cubicBezTo>
                    <a:pt x="0" y="25"/>
                    <a:pt x="1" y="21"/>
                    <a:pt x="5" y="18"/>
                  </a:cubicBezTo>
                  <a:cubicBezTo>
                    <a:pt x="30" y="2"/>
                    <a:pt x="30" y="2"/>
                    <a:pt x="30" y="2"/>
                  </a:cubicBezTo>
                  <a:cubicBezTo>
                    <a:pt x="33" y="0"/>
                    <a:pt x="38" y="1"/>
                    <a:pt x="40" y="4"/>
                  </a:cubicBezTo>
                  <a:cubicBezTo>
                    <a:pt x="45" y="13"/>
                    <a:pt x="45" y="13"/>
                    <a:pt x="45" y="13"/>
                  </a:cubicBezTo>
                  <a:cubicBezTo>
                    <a:pt x="48" y="16"/>
                    <a:pt x="47" y="21"/>
                    <a:pt x="43" y="2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3" name="Freeform 258">
              <a:extLst>
                <a:ext uri="{FF2B5EF4-FFF2-40B4-BE49-F238E27FC236}">
                  <a16:creationId xmlns:a16="http://schemas.microsoft.com/office/drawing/2014/main" id="{E1C7C215-BC09-6B4F-8E91-296170FAE700}"/>
                </a:ext>
              </a:extLst>
            </p:cNvPr>
            <p:cNvSpPr>
              <a:spLocks/>
            </p:cNvSpPr>
            <p:nvPr/>
          </p:nvSpPr>
          <p:spPr bwMode="auto">
            <a:xfrm>
              <a:off x="1136569" y="3801895"/>
              <a:ext cx="135210" cy="119198"/>
            </a:xfrm>
            <a:custGeom>
              <a:avLst/>
              <a:gdLst>
                <a:gd name="T0" fmla="*/ 43 w 47"/>
                <a:gd name="T1" fmla="*/ 23 h 42"/>
                <a:gd name="T2" fmla="*/ 18 w 47"/>
                <a:gd name="T3" fmla="*/ 39 h 42"/>
                <a:gd name="T4" fmla="*/ 8 w 47"/>
                <a:gd name="T5" fmla="*/ 37 h 42"/>
                <a:gd name="T6" fmla="*/ 2 w 47"/>
                <a:gd name="T7" fmla="*/ 29 h 42"/>
                <a:gd name="T8" fmla="*/ 4 w 47"/>
                <a:gd name="T9" fmla="*/ 18 h 42"/>
                <a:gd name="T10" fmla="*/ 29 w 47"/>
                <a:gd name="T11" fmla="*/ 2 h 42"/>
                <a:gd name="T12" fmla="*/ 40 w 47"/>
                <a:gd name="T13" fmla="*/ 4 h 42"/>
                <a:gd name="T14" fmla="*/ 45 w 47"/>
                <a:gd name="T15" fmla="*/ 13 h 42"/>
                <a:gd name="T16" fmla="*/ 43 w 47"/>
                <a:gd name="T17" fmla="*/ 2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2">
                  <a:moveTo>
                    <a:pt x="43" y="23"/>
                  </a:moveTo>
                  <a:cubicBezTo>
                    <a:pt x="18" y="39"/>
                    <a:pt x="18" y="39"/>
                    <a:pt x="18" y="39"/>
                  </a:cubicBezTo>
                  <a:cubicBezTo>
                    <a:pt x="15" y="42"/>
                    <a:pt x="10" y="41"/>
                    <a:pt x="8" y="37"/>
                  </a:cubicBezTo>
                  <a:cubicBezTo>
                    <a:pt x="2" y="29"/>
                    <a:pt x="2" y="29"/>
                    <a:pt x="2" y="29"/>
                  </a:cubicBezTo>
                  <a:cubicBezTo>
                    <a:pt x="0" y="25"/>
                    <a:pt x="1" y="21"/>
                    <a:pt x="4" y="18"/>
                  </a:cubicBezTo>
                  <a:cubicBezTo>
                    <a:pt x="29" y="2"/>
                    <a:pt x="29" y="2"/>
                    <a:pt x="29" y="2"/>
                  </a:cubicBezTo>
                  <a:cubicBezTo>
                    <a:pt x="33" y="0"/>
                    <a:pt x="37" y="1"/>
                    <a:pt x="40" y="4"/>
                  </a:cubicBezTo>
                  <a:cubicBezTo>
                    <a:pt x="45" y="13"/>
                    <a:pt x="45" y="13"/>
                    <a:pt x="45" y="13"/>
                  </a:cubicBezTo>
                  <a:cubicBezTo>
                    <a:pt x="47" y="16"/>
                    <a:pt x="46" y="21"/>
                    <a:pt x="43" y="2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4" name="Freeform 259">
              <a:extLst>
                <a:ext uri="{FF2B5EF4-FFF2-40B4-BE49-F238E27FC236}">
                  <a16:creationId xmlns:a16="http://schemas.microsoft.com/office/drawing/2014/main" id="{3EF91C24-8B7F-2C4A-905A-D5B6C13ED582}"/>
                </a:ext>
              </a:extLst>
            </p:cNvPr>
            <p:cNvSpPr>
              <a:spLocks/>
            </p:cNvSpPr>
            <p:nvPr/>
          </p:nvSpPr>
          <p:spPr bwMode="auto">
            <a:xfrm>
              <a:off x="1282454" y="3707603"/>
              <a:ext cx="135210" cy="119198"/>
            </a:xfrm>
            <a:custGeom>
              <a:avLst/>
              <a:gdLst>
                <a:gd name="T0" fmla="*/ 43 w 47"/>
                <a:gd name="T1" fmla="*/ 23 h 42"/>
                <a:gd name="T2" fmla="*/ 18 w 47"/>
                <a:gd name="T3" fmla="*/ 39 h 42"/>
                <a:gd name="T4" fmla="*/ 7 w 47"/>
                <a:gd name="T5" fmla="*/ 37 h 42"/>
                <a:gd name="T6" fmla="*/ 2 w 47"/>
                <a:gd name="T7" fmla="*/ 29 h 42"/>
                <a:gd name="T8" fmla="*/ 4 w 47"/>
                <a:gd name="T9" fmla="*/ 18 h 42"/>
                <a:gd name="T10" fmla="*/ 29 w 47"/>
                <a:gd name="T11" fmla="*/ 2 h 42"/>
                <a:gd name="T12" fmla="*/ 39 w 47"/>
                <a:gd name="T13" fmla="*/ 4 h 42"/>
                <a:gd name="T14" fmla="*/ 45 w 47"/>
                <a:gd name="T15" fmla="*/ 13 h 42"/>
                <a:gd name="T16" fmla="*/ 43 w 47"/>
                <a:gd name="T17" fmla="*/ 2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2">
                  <a:moveTo>
                    <a:pt x="43" y="23"/>
                  </a:moveTo>
                  <a:cubicBezTo>
                    <a:pt x="18" y="39"/>
                    <a:pt x="18" y="39"/>
                    <a:pt x="18" y="39"/>
                  </a:cubicBezTo>
                  <a:cubicBezTo>
                    <a:pt x="14" y="42"/>
                    <a:pt x="10" y="41"/>
                    <a:pt x="7" y="37"/>
                  </a:cubicBezTo>
                  <a:cubicBezTo>
                    <a:pt x="2" y="29"/>
                    <a:pt x="2" y="29"/>
                    <a:pt x="2" y="29"/>
                  </a:cubicBezTo>
                  <a:cubicBezTo>
                    <a:pt x="0" y="25"/>
                    <a:pt x="1" y="21"/>
                    <a:pt x="4" y="18"/>
                  </a:cubicBezTo>
                  <a:cubicBezTo>
                    <a:pt x="29" y="2"/>
                    <a:pt x="29" y="2"/>
                    <a:pt x="29" y="2"/>
                  </a:cubicBezTo>
                  <a:cubicBezTo>
                    <a:pt x="32" y="0"/>
                    <a:pt x="37" y="1"/>
                    <a:pt x="39" y="4"/>
                  </a:cubicBezTo>
                  <a:cubicBezTo>
                    <a:pt x="45" y="13"/>
                    <a:pt x="45" y="13"/>
                    <a:pt x="45" y="13"/>
                  </a:cubicBezTo>
                  <a:cubicBezTo>
                    <a:pt x="47" y="16"/>
                    <a:pt x="46" y="21"/>
                    <a:pt x="43" y="2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5" name="Freeform 260">
              <a:extLst>
                <a:ext uri="{FF2B5EF4-FFF2-40B4-BE49-F238E27FC236}">
                  <a16:creationId xmlns:a16="http://schemas.microsoft.com/office/drawing/2014/main" id="{1F52D91F-928C-7A4C-9893-28224CB60A41}"/>
                </a:ext>
              </a:extLst>
            </p:cNvPr>
            <p:cNvSpPr>
              <a:spLocks/>
            </p:cNvSpPr>
            <p:nvPr/>
          </p:nvSpPr>
          <p:spPr bwMode="auto">
            <a:xfrm>
              <a:off x="1424781" y="3613312"/>
              <a:ext cx="138768" cy="119198"/>
            </a:xfrm>
            <a:custGeom>
              <a:avLst/>
              <a:gdLst>
                <a:gd name="T0" fmla="*/ 43 w 48"/>
                <a:gd name="T1" fmla="*/ 23 h 42"/>
                <a:gd name="T2" fmla="*/ 18 w 48"/>
                <a:gd name="T3" fmla="*/ 40 h 42"/>
                <a:gd name="T4" fmla="*/ 8 w 48"/>
                <a:gd name="T5" fmla="*/ 37 h 42"/>
                <a:gd name="T6" fmla="*/ 2 w 48"/>
                <a:gd name="T7" fmla="*/ 29 h 42"/>
                <a:gd name="T8" fmla="*/ 5 w 48"/>
                <a:gd name="T9" fmla="*/ 19 h 42"/>
                <a:gd name="T10" fmla="*/ 30 w 48"/>
                <a:gd name="T11" fmla="*/ 2 h 42"/>
                <a:gd name="T12" fmla="*/ 40 w 48"/>
                <a:gd name="T13" fmla="*/ 5 h 42"/>
                <a:gd name="T14" fmla="*/ 45 w 48"/>
                <a:gd name="T15" fmla="*/ 13 h 42"/>
                <a:gd name="T16" fmla="*/ 43 w 48"/>
                <a:gd name="T17" fmla="*/ 2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2">
                  <a:moveTo>
                    <a:pt x="43" y="23"/>
                  </a:moveTo>
                  <a:cubicBezTo>
                    <a:pt x="18" y="40"/>
                    <a:pt x="18" y="40"/>
                    <a:pt x="18" y="40"/>
                  </a:cubicBezTo>
                  <a:cubicBezTo>
                    <a:pt x="15" y="42"/>
                    <a:pt x="10" y="41"/>
                    <a:pt x="8" y="37"/>
                  </a:cubicBezTo>
                  <a:cubicBezTo>
                    <a:pt x="2" y="29"/>
                    <a:pt x="2" y="29"/>
                    <a:pt x="2" y="29"/>
                  </a:cubicBezTo>
                  <a:cubicBezTo>
                    <a:pt x="0" y="25"/>
                    <a:pt x="1" y="21"/>
                    <a:pt x="5" y="19"/>
                  </a:cubicBezTo>
                  <a:cubicBezTo>
                    <a:pt x="30" y="2"/>
                    <a:pt x="30" y="2"/>
                    <a:pt x="30" y="2"/>
                  </a:cubicBezTo>
                  <a:cubicBezTo>
                    <a:pt x="33" y="0"/>
                    <a:pt x="38" y="1"/>
                    <a:pt x="40" y="5"/>
                  </a:cubicBezTo>
                  <a:cubicBezTo>
                    <a:pt x="45" y="13"/>
                    <a:pt x="45" y="13"/>
                    <a:pt x="45" y="13"/>
                  </a:cubicBezTo>
                  <a:cubicBezTo>
                    <a:pt x="48" y="16"/>
                    <a:pt x="47" y="21"/>
                    <a:pt x="43" y="2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6" name="Freeform 261">
              <a:extLst>
                <a:ext uri="{FF2B5EF4-FFF2-40B4-BE49-F238E27FC236}">
                  <a16:creationId xmlns:a16="http://schemas.microsoft.com/office/drawing/2014/main" id="{225C5EA5-84BB-C949-9516-63F95F4FE4F9}"/>
                </a:ext>
              </a:extLst>
            </p:cNvPr>
            <p:cNvSpPr>
              <a:spLocks/>
            </p:cNvSpPr>
            <p:nvPr/>
          </p:nvSpPr>
          <p:spPr bwMode="auto">
            <a:xfrm>
              <a:off x="1056510" y="3999372"/>
              <a:ext cx="136990" cy="117419"/>
            </a:xfrm>
            <a:custGeom>
              <a:avLst/>
              <a:gdLst>
                <a:gd name="T0" fmla="*/ 43 w 48"/>
                <a:gd name="T1" fmla="*/ 23 h 41"/>
                <a:gd name="T2" fmla="*/ 19 w 48"/>
                <a:gd name="T3" fmla="*/ 39 h 41"/>
                <a:gd name="T4" fmla="*/ 8 w 48"/>
                <a:gd name="T5" fmla="*/ 37 h 41"/>
                <a:gd name="T6" fmla="*/ 3 w 48"/>
                <a:gd name="T7" fmla="*/ 28 h 41"/>
                <a:gd name="T8" fmla="*/ 5 w 48"/>
                <a:gd name="T9" fmla="*/ 18 h 41"/>
                <a:gd name="T10" fmla="*/ 30 w 48"/>
                <a:gd name="T11" fmla="*/ 2 h 41"/>
                <a:gd name="T12" fmla="*/ 40 w 48"/>
                <a:gd name="T13" fmla="*/ 4 h 41"/>
                <a:gd name="T14" fmla="*/ 46 w 48"/>
                <a:gd name="T15" fmla="*/ 12 h 41"/>
                <a:gd name="T16" fmla="*/ 43 w 48"/>
                <a:gd name="T17" fmla="*/ 2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1">
                  <a:moveTo>
                    <a:pt x="43" y="23"/>
                  </a:moveTo>
                  <a:cubicBezTo>
                    <a:pt x="19" y="39"/>
                    <a:pt x="19" y="39"/>
                    <a:pt x="19" y="39"/>
                  </a:cubicBezTo>
                  <a:cubicBezTo>
                    <a:pt x="15" y="41"/>
                    <a:pt x="10" y="40"/>
                    <a:pt x="8" y="37"/>
                  </a:cubicBezTo>
                  <a:cubicBezTo>
                    <a:pt x="3" y="28"/>
                    <a:pt x="3" y="28"/>
                    <a:pt x="3" y="28"/>
                  </a:cubicBezTo>
                  <a:cubicBezTo>
                    <a:pt x="0" y="25"/>
                    <a:pt x="1" y="20"/>
                    <a:pt x="5" y="18"/>
                  </a:cubicBezTo>
                  <a:cubicBezTo>
                    <a:pt x="30" y="2"/>
                    <a:pt x="30" y="2"/>
                    <a:pt x="30" y="2"/>
                  </a:cubicBezTo>
                  <a:cubicBezTo>
                    <a:pt x="33" y="0"/>
                    <a:pt x="38" y="1"/>
                    <a:pt x="40" y="4"/>
                  </a:cubicBezTo>
                  <a:cubicBezTo>
                    <a:pt x="46" y="12"/>
                    <a:pt x="46" y="12"/>
                    <a:pt x="46" y="12"/>
                  </a:cubicBezTo>
                  <a:cubicBezTo>
                    <a:pt x="48" y="16"/>
                    <a:pt x="47" y="21"/>
                    <a:pt x="43" y="2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7" name="Freeform 262">
              <a:extLst>
                <a:ext uri="{FF2B5EF4-FFF2-40B4-BE49-F238E27FC236}">
                  <a16:creationId xmlns:a16="http://schemas.microsoft.com/office/drawing/2014/main" id="{F7246978-429E-7244-B410-894158478817}"/>
                </a:ext>
              </a:extLst>
            </p:cNvPr>
            <p:cNvSpPr>
              <a:spLocks/>
            </p:cNvSpPr>
            <p:nvPr/>
          </p:nvSpPr>
          <p:spPr bwMode="auto">
            <a:xfrm>
              <a:off x="1202395" y="3905081"/>
              <a:ext cx="136990" cy="117419"/>
            </a:xfrm>
            <a:custGeom>
              <a:avLst/>
              <a:gdLst>
                <a:gd name="T0" fmla="*/ 43 w 48"/>
                <a:gd name="T1" fmla="*/ 23 h 41"/>
                <a:gd name="T2" fmla="*/ 18 w 48"/>
                <a:gd name="T3" fmla="*/ 39 h 41"/>
                <a:gd name="T4" fmla="*/ 8 w 48"/>
                <a:gd name="T5" fmla="*/ 37 h 41"/>
                <a:gd name="T6" fmla="*/ 2 w 48"/>
                <a:gd name="T7" fmla="*/ 28 h 41"/>
                <a:gd name="T8" fmla="*/ 5 w 48"/>
                <a:gd name="T9" fmla="*/ 18 h 41"/>
                <a:gd name="T10" fmla="*/ 29 w 48"/>
                <a:gd name="T11" fmla="*/ 2 h 41"/>
                <a:gd name="T12" fmla="*/ 40 w 48"/>
                <a:gd name="T13" fmla="*/ 4 h 41"/>
                <a:gd name="T14" fmla="*/ 45 w 48"/>
                <a:gd name="T15" fmla="*/ 13 h 41"/>
                <a:gd name="T16" fmla="*/ 43 w 48"/>
                <a:gd name="T17" fmla="*/ 2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1">
                  <a:moveTo>
                    <a:pt x="43" y="23"/>
                  </a:moveTo>
                  <a:cubicBezTo>
                    <a:pt x="18" y="39"/>
                    <a:pt x="18" y="39"/>
                    <a:pt x="18" y="39"/>
                  </a:cubicBezTo>
                  <a:cubicBezTo>
                    <a:pt x="15" y="41"/>
                    <a:pt x="10" y="40"/>
                    <a:pt x="8" y="37"/>
                  </a:cubicBezTo>
                  <a:cubicBezTo>
                    <a:pt x="2" y="28"/>
                    <a:pt x="2" y="28"/>
                    <a:pt x="2" y="28"/>
                  </a:cubicBezTo>
                  <a:cubicBezTo>
                    <a:pt x="0" y="25"/>
                    <a:pt x="1" y="20"/>
                    <a:pt x="5" y="18"/>
                  </a:cubicBezTo>
                  <a:cubicBezTo>
                    <a:pt x="29" y="2"/>
                    <a:pt x="29" y="2"/>
                    <a:pt x="29" y="2"/>
                  </a:cubicBezTo>
                  <a:cubicBezTo>
                    <a:pt x="33" y="0"/>
                    <a:pt x="38" y="1"/>
                    <a:pt x="40" y="4"/>
                  </a:cubicBezTo>
                  <a:cubicBezTo>
                    <a:pt x="45" y="13"/>
                    <a:pt x="45" y="13"/>
                    <a:pt x="45" y="13"/>
                  </a:cubicBezTo>
                  <a:cubicBezTo>
                    <a:pt x="48" y="16"/>
                    <a:pt x="47" y="21"/>
                    <a:pt x="43" y="2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8" name="Freeform 263">
              <a:extLst>
                <a:ext uri="{FF2B5EF4-FFF2-40B4-BE49-F238E27FC236}">
                  <a16:creationId xmlns:a16="http://schemas.microsoft.com/office/drawing/2014/main" id="{3E0E0486-59F7-3142-BE4E-328EDDA0AE3E}"/>
                </a:ext>
              </a:extLst>
            </p:cNvPr>
            <p:cNvSpPr>
              <a:spLocks/>
            </p:cNvSpPr>
            <p:nvPr/>
          </p:nvSpPr>
          <p:spPr bwMode="auto">
            <a:xfrm>
              <a:off x="1348280" y="3810789"/>
              <a:ext cx="135210" cy="115640"/>
            </a:xfrm>
            <a:custGeom>
              <a:avLst/>
              <a:gdLst>
                <a:gd name="T0" fmla="*/ 43 w 47"/>
                <a:gd name="T1" fmla="*/ 23 h 41"/>
                <a:gd name="T2" fmla="*/ 18 w 47"/>
                <a:gd name="T3" fmla="*/ 39 h 41"/>
                <a:gd name="T4" fmla="*/ 8 w 47"/>
                <a:gd name="T5" fmla="*/ 37 h 41"/>
                <a:gd name="T6" fmla="*/ 2 w 47"/>
                <a:gd name="T7" fmla="*/ 28 h 41"/>
                <a:gd name="T8" fmla="*/ 4 w 47"/>
                <a:gd name="T9" fmla="*/ 18 h 41"/>
                <a:gd name="T10" fmla="*/ 29 w 47"/>
                <a:gd name="T11" fmla="*/ 2 h 41"/>
                <a:gd name="T12" fmla="*/ 39 w 47"/>
                <a:gd name="T13" fmla="*/ 4 h 41"/>
                <a:gd name="T14" fmla="*/ 45 w 47"/>
                <a:gd name="T15" fmla="*/ 13 h 41"/>
                <a:gd name="T16" fmla="*/ 43 w 47"/>
                <a:gd name="T17" fmla="*/ 2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1">
                  <a:moveTo>
                    <a:pt x="43" y="23"/>
                  </a:moveTo>
                  <a:cubicBezTo>
                    <a:pt x="18" y="39"/>
                    <a:pt x="18" y="39"/>
                    <a:pt x="18" y="39"/>
                  </a:cubicBezTo>
                  <a:cubicBezTo>
                    <a:pt x="14" y="41"/>
                    <a:pt x="10" y="40"/>
                    <a:pt x="8" y="37"/>
                  </a:cubicBezTo>
                  <a:cubicBezTo>
                    <a:pt x="2" y="28"/>
                    <a:pt x="2" y="28"/>
                    <a:pt x="2" y="28"/>
                  </a:cubicBezTo>
                  <a:cubicBezTo>
                    <a:pt x="0" y="25"/>
                    <a:pt x="1" y="20"/>
                    <a:pt x="4" y="18"/>
                  </a:cubicBezTo>
                  <a:cubicBezTo>
                    <a:pt x="29" y="2"/>
                    <a:pt x="29" y="2"/>
                    <a:pt x="29" y="2"/>
                  </a:cubicBezTo>
                  <a:cubicBezTo>
                    <a:pt x="33" y="0"/>
                    <a:pt x="37" y="1"/>
                    <a:pt x="39" y="4"/>
                  </a:cubicBezTo>
                  <a:cubicBezTo>
                    <a:pt x="45" y="13"/>
                    <a:pt x="45" y="13"/>
                    <a:pt x="45" y="13"/>
                  </a:cubicBezTo>
                  <a:cubicBezTo>
                    <a:pt x="47" y="16"/>
                    <a:pt x="46" y="21"/>
                    <a:pt x="43" y="2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264">
              <a:extLst>
                <a:ext uri="{FF2B5EF4-FFF2-40B4-BE49-F238E27FC236}">
                  <a16:creationId xmlns:a16="http://schemas.microsoft.com/office/drawing/2014/main" id="{BF724CE6-3698-CA47-93FD-4DEAB3521D3B}"/>
                </a:ext>
              </a:extLst>
            </p:cNvPr>
            <p:cNvSpPr>
              <a:spLocks/>
            </p:cNvSpPr>
            <p:nvPr/>
          </p:nvSpPr>
          <p:spPr bwMode="auto">
            <a:xfrm>
              <a:off x="1490606" y="3714719"/>
              <a:ext cx="136990" cy="117419"/>
            </a:xfrm>
            <a:custGeom>
              <a:avLst/>
              <a:gdLst>
                <a:gd name="T0" fmla="*/ 43 w 48"/>
                <a:gd name="T1" fmla="*/ 23 h 41"/>
                <a:gd name="T2" fmla="*/ 18 w 48"/>
                <a:gd name="T3" fmla="*/ 39 h 41"/>
                <a:gd name="T4" fmla="*/ 8 w 48"/>
                <a:gd name="T5" fmla="*/ 37 h 41"/>
                <a:gd name="T6" fmla="*/ 3 w 48"/>
                <a:gd name="T7" fmla="*/ 29 h 41"/>
                <a:gd name="T8" fmla="*/ 5 w 48"/>
                <a:gd name="T9" fmla="*/ 18 h 41"/>
                <a:gd name="T10" fmla="*/ 30 w 48"/>
                <a:gd name="T11" fmla="*/ 2 h 41"/>
                <a:gd name="T12" fmla="*/ 40 w 48"/>
                <a:gd name="T13" fmla="*/ 4 h 41"/>
                <a:gd name="T14" fmla="*/ 46 w 48"/>
                <a:gd name="T15" fmla="*/ 13 h 41"/>
                <a:gd name="T16" fmla="*/ 43 w 48"/>
                <a:gd name="T17" fmla="*/ 2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1">
                  <a:moveTo>
                    <a:pt x="43" y="23"/>
                  </a:moveTo>
                  <a:cubicBezTo>
                    <a:pt x="18" y="39"/>
                    <a:pt x="18" y="39"/>
                    <a:pt x="18" y="39"/>
                  </a:cubicBezTo>
                  <a:cubicBezTo>
                    <a:pt x="15" y="41"/>
                    <a:pt x="10" y="40"/>
                    <a:pt x="8" y="37"/>
                  </a:cubicBezTo>
                  <a:cubicBezTo>
                    <a:pt x="3" y="29"/>
                    <a:pt x="3" y="29"/>
                    <a:pt x="3" y="29"/>
                  </a:cubicBezTo>
                  <a:cubicBezTo>
                    <a:pt x="0" y="25"/>
                    <a:pt x="1" y="20"/>
                    <a:pt x="5" y="18"/>
                  </a:cubicBezTo>
                  <a:cubicBezTo>
                    <a:pt x="30" y="2"/>
                    <a:pt x="30" y="2"/>
                    <a:pt x="30" y="2"/>
                  </a:cubicBezTo>
                  <a:cubicBezTo>
                    <a:pt x="33" y="0"/>
                    <a:pt x="38" y="1"/>
                    <a:pt x="40" y="4"/>
                  </a:cubicBezTo>
                  <a:cubicBezTo>
                    <a:pt x="46" y="13"/>
                    <a:pt x="46" y="13"/>
                    <a:pt x="46" y="13"/>
                  </a:cubicBezTo>
                  <a:cubicBezTo>
                    <a:pt x="48" y="16"/>
                    <a:pt x="47" y="21"/>
                    <a:pt x="43" y="2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265">
              <a:extLst>
                <a:ext uri="{FF2B5EF4-FFF2-40B4-BE49-F238E27FC236}">
                  <a16:creationId xmlns:a16="http://schemas.microsoft.com/office/drawing/2014/main" id="{3A38E308-3C97-4043-8371-063DBEFF52DA}"/>
                </a:ext>
              </a:extLst>
            </p:cNvPr>
            <p:cNvSpPr>
              <a:spLocks/>
            </p:cNvSpPr>
            <p:nvPr/>
          </p:nvSpPr>
          <p:spPr bwMode="auto">
            <a:xfrm>
              <a:off x="1125895" y="4099001"/>
              <a:ext cx="133432" cy="120978"/>
            </a:xfrm>
            <a:custGeom>
              <a:avLst/>
              <a:gdLst>
                <a:gd name="T0" fmla="*/ 43 w 47"/>
                <a:gd name="T1" fmla="*/ 23 h 42"/>
                <a:gd name="T2" fmla="*/ 18 w 47"/>
                <a:gd name="T3" fmla="*/ 40 h 42"/>
                <a:gd name="T4" fmla="*/ 7 w 47"/>
                <a:gd name="T5" fmla="*/ 38 h 42"/>
                <a:gd name="T6" fmla="*/ 2 w 47"/>
                <a:gd name="T7" fmla="*/ 29 h 42"/>
                <a:gd name="T8" fmla="*/ 4 w 47"/>
                <a:gd name="T9" fmla="*/ 19 h 42"/>
                <a:gd name="T10" fmla="*/ 29 w 47"/>
                <a:gd name="T11" fmla="*/ 3 h 42"/>
                <a:gd name="T12" fmla="*/ 39 w 47"/>
                <a:gd name="T13" fmla="*/ 5 h 42"/>
                <a:gd name="T14" fmla="*/ 45 w 47"/>
                <a:gd name="T15" fmla="*/ 13 h 42"/>
                <a:gd name="T16" fmla="*/ 43 w 47"/>
                <a:gd name="T17" fmla="*/ 2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2">
                  <a:moveTo>
                    <a:pt x="43" y="23"/>
                  </a:moveTo>
                  <a:cubicBezTo>
                    <a:pt x="18" y="40"/>
                    <a:pt x="18" y="40"/>
                    <a:pt x="18" y="40"/>
                  </a:cubicBezTo>
                  <a:cubicBezTo>
                    <a:pt x="14" y="42"/>
                    <a:pt x="10" y="41"/>
                    <a:pt x="7" y="38"/>
                  </a:cubicBezTo>
                  <a:cubicBezTo>
                    <a:pt x="2" y="29"/>
                    <a:pt x="2" y="29"/>
                    <a:pt x="2" y="29"/>
                  </a:cubicBezTo>
                  <a:cubicBezTo>
                    <a:pt x="0" y="26"/>
                    <a:pt x="1" y="21"/>
                    <a:pt x="4" y="19"/>
                  </a:cubicBezTo>
                  <a:cubicBezTo>
                    <a:pt x="29" y="3"/>
                    <a:pt x="29" y="3"/>
                    <a:pt x="29" y="3"/>
                  </a:cubicBezTo>
                  <a:cubicBezTo>
                    <a:pt x="32" y="0"/>
                    <a:pt x="37" y="1"/>
                    <a:pt x="39" y="5"/>
                  </a:cubicBezTo>
                  <a:cubicBezTo>
                    <a:pt x="45" y="13"/>
                    <a:pt x="45" y="13"/>
                    <a:pt x="45" y="13"/>
                  </a:cubicBezTo>
                  <a:cubicBezTo>
                    <a:pt x="47" y="17"/>
                    <a:pt x="46" y="21"/>
                    <a:pt x="43" y="23"/>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266">
              <a:extLst>
                <a:ext uri="{FF2B5EF4-FFF2-40B4-BE49-F238E27FC236}">
                  <a16:creationId xmlns:a16="http://schemas.microsoft.com/office/drawing/2014/main" id="{40885490-8849-9D4D-A777-057FECF1D6EE}"/>
                </a:ext>
              </a:extLst>
            </p:cNvPr>
            <p:cNvSpPr>
              <a:spLocks/>
            </p:cNvSpPr>
            <p:nvPr/>
          </p:nvSpPr>
          <p:spPr bwMode="auto">
            <a:xfrm>
              <a:off x="1268221" y="4004710"/>
              <a:ext cx="136990" cy="119198"/>
            </a:xfrm>
            <a:custGeom>
              <a:avLst/>
              <a:gdLst>
                <a:gd name="T0" fmla="*/ 43 w 48"/>
                <a:gd name="T1" fmla="*/ 24 h 42"/>
                <a:gd name="T2" fmla="*/ 18 w 48"/>
                <a:gd name="T3" fmla="*/ 40 h 42"/>
                <a:gd name="T4" fmla="*/ 8 w 48"/>
                <a:gd name="T5" fmla="*/ 38 h 42"/>
                <a:gd name="T6" fmla="*/ 3 w 48"/>
                <a:gd name="T7" fmla="*/ 29 h 42"/>
                <a:gd name="T8" fmla="*/ 5 w 48"/>
                <a:gd name="T9" fmla="*/ 19 h 42"/>
                <a:gd name="T10" fmla="*/ 30 w 48"/>
                <a:gd name="T11" fmla="*/ 3 h 42"/>
                <a:gd name="T12" fmla="*/ 40 w 48"/>
                <a:gd name="T13" fmla="*/ 5 h 42"/>
                <a:gd name="T14" fmla="*/ 46 w 48"/>
                <a:gd name="T15" fmla="*/ 13 h 42"/>
                <a:gd name="T16" fmla="*/ 43 w 48"/>
                <a:gd name="T17" fmla="*/ 2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 h="42">
                  <a:moveTo>
                    <a:pt x="43" y="24"/>
                  </a:moveTo>
                  <a:cubicBezTo>
                    <a:pt x="18" y="40"/>
                    <a:pt x="18" y="40"/>
                    <a:pt x="18" y="40"/>
                  </a:cubicBezTo>
                  <a:cubicBezTo>
                    <a:pt x="15" y="42"/>
                    <a:pt x="10" y="41"/>
                    <a:pt x="8" y="38"/>
                  </a:cubicBezTo>
                  <a:cubicBezTo>
                    <a:pt x="3" y="29"/>
                    <a:pt x="3" y="29"/>
                    <a:pt x="3" y="29"/>
                  </a:cubicBezTo>
                  <a:cubicBezTo>
                    <a:pt x="0" y="26"/>
                    <a:pt x="1" y="21"/>
                    <a:pt x="5" y="19"/>
                  </a:cubicBezTo>
                  <a:cubicBezTo>
                    <a:pt x="30" y="3"/>
                    <a:pt x="30" y="3"/>
                    <a:pt x="30" y="3"/>
                  </a:cubicBezTo>
                  <a:cubicBezTo>
                    <a:pt x="33" y="0"/>
                    <a:pt x="38" y="1"/>
                    <a:pt x="40" y="5"/>
                  </a:cubicBezTo>
                  <a:cubicBezTo>
                    <a:pt x="46" y="13"/>
                    <a:pt x="46" y="13"/>
                    <a:pt x="46" y="13"/>
                  </a:cubicBezTo>
                  <a:cubicBezTo>
                    <a:pt x="48" y="17"/>
                    <a:pt x="47" y="21"/>
                    <a:pt x="43" y="24"/>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267">
              <a:extLst>
                <a:ext uri="{FF2B5EF4-FFF2-40B4-BE49-F238E27FC236}">
                  <a16:creationId xmlns:a16="http://schemas.microsoft.com/office/drawing/2014/main" id="{16873CDF-A178-7D47-8BE6-03AEE3F83F0B}"/>
                </a:ext>
              </a:extLst>
            </p:cNvPr>
            <p:cNvSpPr>
              <a:spLocks/>
            </p:cNvSpPr>
            <p:nvPr/>
          </p:nvSpPr>
          <p:spPr bwMode="auto">
            <a:xfrm>
              <a:off x="1414106" y="3910418"/>
              <a:ext cx="135210" cy="119198"/>
            </a:xfrm>
            <a:custGeom>
              <a:avLst/>
              <a:gdLst>
                <a:gd name="T0" fmla="*/ 43 w 47"/>
                <a:gd name="T1" fmla="*/ 24 h 42"/>
                <a:gd name="T2" fmla="*/ 18 w 47"/>
                <a:gd name="T3" fmla="*/ 40 h 42"/>
                <a:gd name="T4" fmla="*/ 8 w 47"/>
                <a:gd name="T5" fmla="*/ 38 h 42"/>
                <a:gd name="T6" fmla="*/ 2 w 47"/>
                <a:gd name="T7" fmla="*/ 29 h 42"/>
                <a:gd name="T8" fmla="*/ 4 w 47"/>
                <a:gd name="T9" fmla="*/ 19 h 42"/>
                <a:gd name="T10" fmla="*/ 29 w 47"/>
                <a:gd name="T11" fmla="*/ 3 h 42"/>
                <a:gd name="T12" fmla="*/ 40 w 47"/>
                <a:gd name="T13" fmla="*/ 5 h 42"/>
                <a:gd name="T14" fmla="*/ 45 w 47"/>
                <a:gd name="T15" fmla="*/ 13 h 42"/>
                <a:gd name="T16" fmla="*/ 43 w 47"/>
                <a:gd name="T17" fmla="*/ 2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2">
                  <a:moveTo>
                    <a:pt x="43" y="24"/>
                  </a:moveTo>
                  <a:cubicBezTo>
                    <a:pt x="18" y="40"/>
                    <a:pt x="18" y="40"/>
                    <a:pt x="18" y="40"/>
                  </a:cubicBezTo>
                  <a:cubicBezTo>
                    <a:pt x="15" y="42"/>
                    <a:pt x="10" y="41"/>
                    <a:pt x="8" y="38"/>
                  </a:cubicBezTo>
                  <a:cubicBezTo>
                    <a:pt x="2" y="29"/>
                    <a:pt x="2" y="29"/>
                    <a:pt x="2" y="29"/>
                  </a:cubicBezTo>
                  <a:cubicBezTo>
                    <a:pt x="0" y="26"/>
                    <a:pt x="1" y="21"/>
                    <a:pt x="4" y="19"/>
                  </a:cubicBezTo>
                  <a:cubicBezTo>
                    <a:pt x="29" y="3"/>
                    <a:pt x="29" y="3"/>
                    <a:pt x="29" y="3"/>
                  </a:cubicBezTo>
                  <a:cubicBezTo>
                    <a:pt x="33" y="0"/>
                    <a:pt x="37" y="1"/>
                    <a:pt x="40" y="5"/>
                  </a:cubicBezTo>
                  <a:cubicBezTo>
                    <a:pt x="45" y="13"/>
                    <a:pt x="45" y="13"/>
                    <a:pt x="45" y="13"/>
                  </a:cubicBezTo>
                  <a:cubicBezTo>
                    <a:pt x="47" y="17"/>
                    <a:pt x="46" y="21"/>
                    <a:pt x="43" y="24"/>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268">
              <a:extLst>
                <a:ext uri="{FF2B5EF4-FFF2-40B4-BE49-F238E27FC236}">
                  <a16:creationId xmlns:a16="http://schemas.microsoft.com/office/drawing/2014/main" id="{57473542-A837-0646-9C58-27AB5CC052FB}"/>
                </a:ext>
              </a:extLst>
            </p:cNvPr>
            <p:cNvSpPr>
              <a:spLocks/>
            </p:cNvSpPr>
            <p:nvPr/>
          </p:nvSpPr>
          <p:spPr bwMode="auto">
            <a:xfrm>
              <a:off x="1559991" y="3816127"/>
              <a:ext cx="133432" cy="119198"/>
            </a:xfrm>
            <a:custGeom>
              <a:avLst/>
              <a:gdLst>
                <a:gd name="T0" fmla="*/ 43 w 47"/>
                <a:gd name="T1" fmla="*/ 24 h 42"/>
                <a:gd name="T2" fmla="*/ 18 w 47"/>
                <a:gd name="T3" fmla="*/ 40 h 42"/>
                <a:gd name="T4" fmla="*/ 7 w 47"/>
                <a:gd name="T5" fmla="*/ 38 h 42"/>
                <a:gd name="T6" fmla="*/ 2 w 47"/>
                <a:gd name="T7" fmla="*/ 29 h 42"/>
                <a:gd name="T8" fmla="*/ 4 w 47"/>
                <a:gd name="T9" fmla="*/ 19 h 42"/>
                <a:gd name="T10" fmla="*/ 29 w 47"/>
                <a:gd name="T11" fmla="*/ 3 h 42"/>
                <a:gd name="T12" fmla="*/ 39 w 47"/>
                <a:gd name="T13" fmla="*/ 5 h 42"/>
                <a:gd name="T14" fmla="*/ 45 w 47"/>
                <a:gd name="T15" fmla="*/ 13 h 42"/>
                <a:gd name="T16" fmla="*/ 43 w 47"/>
                <a:gd name="T17" fmla="*/ 24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7" h="42">
                  <a:moveTo>
                    <a:pt x="43" y="24"/>
                  </a:moveTo>
                  <a:cubicBezTo>
                    <a:pt x="18" y="40"/>
                    <a:pt x="18" y="40"/>
                    <a:pt x="18" y="40"/>
                  </a:cubicBezTo>
                  <a:cubicBezTo>
                    <a:pt x="14" y="42"/>
                    <a:pt x="10" y="41"/>
                    <a:pt x="7" y="38"/>
                  </a:cubicBezTo>
                  <a:cubicBezTo>
                    <a:pt x="2" y="29"/>
                    <a:pt x="2" y="29"/>
                    <a:pt x="2" y="29"/>
                  </a:cubicBezTo>
                  <a:cubicBezTo>
                    <a:pt x="0" y="26"/>
                    <a:pt x="1" y="21"/>
                    <a:pt x="4" y="19"/>
                  </a:cubicBezTo>
                  <a:cubicBezTo>
                    <a:pt x="29" y="3"/>
                    <a:pt x="29" y="3"/>
                    <a:pt x="29" y="3"/>
                  </a:cubicBezTo>
                  <a:cubicBezTo>
                    <a:pt x="32" y="0"/>
                    <a:pt x="37" y="1"/>
                    <a:pt x="39" y="5"/>
                  </a:cubicBezTo>
                  <a:cubicBezTo>
                    <a:pt x="45" y="13"/>
                    <a:pt x="45" y="13"/>
                    <a:pt x="45" y="13"/>
                  </a:cubicBezTo>
                  <a:cubicBezTo>
                    <a:pt x="47" y="17"/>
                    <a:pt x="46" y="21"/>
                    <a:pt x="43" y="24"/>
                  </a:cubicBez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269">
              <a:extLst>
                <a:ext uri="{FF2B5EF4-FFF2-40B4-BE49-F238E27FC236}">
                  <a16:creationId xmlns:a16="http://schemas.microsoft.com/office/drawing/2014/main" id="{98EC019D-43FA-3A42-BD66-E2AF3DD64AEC}"/>
                </a:ext>
              </a:extLst>
            </p:cNvPr>
            <p:cNvSpPr>
              <a:spLocks/>
            </p:cNvSpPr>
            <p:nvPr/>
          </p:nvSpPr>
          <p:spPr bwMode="auto">
            <a:xfrm>
              <a:off x="716706" y="3180994"/>
              <a:ext cx="631575" cy="512376"/>
            </a:xfrm>
            <a:custGeom>
              <a:avLst/>
              <a:gdLst>
                <a:gd name="T0" fmla="*/ 216 w 221"/>
                <a:gd name="T1" fmla="*/ 65 h 179"/>
                <a:gd name="T2" fmla="*/ 45 w 221"/>
                <a:gd name="T3" fmla="*/ 176 h 179"/>
                <a:gd name="T4" fmla="*/ 34 w 221"/>
                <a:gd name="T5" fmla="*/ 174 h 179"/>
                <a:gd name="T6" fmla="*/ 2 w 221"/>
                <a:gd name="T7" fmla="*/ 125 h 179"/>
                <a:gd name="T8" fmla="*/ 5 w 221"/>
                <a:gd name="T9" fmla="*/ 114 h 179"/>
                <a:gd name="T10" fmla="*/ 175 w 221"/>
                <a:gd name="T11" fmla="*/ 3 h 179"/>
                <a:gd name="T12" fmla="*/ 187 w 221"/>
                <a:gd name="T13" fmla="*/ 5 h 179"/>
                <a:gd name="T14" fmla="*/ 218 w 221"/>
                <a:gd name="T15" fmla="*/ 54 h 179"/>
                <a:gd name="T16" fmla="*/ 216 w 221"/>
                <a:gd name="T17" fmla="*/ 65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1" h="179">
                  <a:moveTo>
                    <a:pt x="216" y="65"/>
                  </a:moveTo>
                  <a:cubicBezTo>
                    <a:pt x="45" y="176"/>
                    <a:pt x="45" y="176"/>
                    <a:pt x="45" y="176"/>
                  </a:cubicBezTo>
                  <a:cubicBezTo>
                    <a:pt x="42" y="179"/>
                    <a:pt x="36" y="178"/>
                    <a:pt x="34" y="174"/>
                  </a:cubicBezTo>
                  <a:cubicBezTo>
                    <a:pt x="2" y="125"/>
                    <a:pt x="2" y="125"/>
                    <a:pt x="2" y="125"/>
                  </a:cubicBezTo>
                  <a:cubicBezTo>
                    <a:pt x="0" y="121"/>
                    <a:pt x="1" y="116"/>
                    <a:pt x="5" y="114"/>
                  </a:cubicBezTo>
                  <a:cubicBezTo>
                    <a:pt x="175" y="3"/>
                    <a:pt x="175" y="3"/>
                    <a:pt x="175" y="3"/>
                  </a:cubicBezTo>
                  <a:cubicBezTo>
                    <a:pt x="179" y="0"/>
                    <a:pt x="184" y="1"/>
                    <a:pt x="187" y="5"/>
                  </a:cubicBezTo>
                  <a:cubicBezTo>
                    <a:pt x="218" y="54"/>
                    <a:pt x="218" y="54"/>
                    <a:pt x="218" y="54"/>
                  </a:cubicBezTo>
                  <a:cubicBezTo>
                    <a:pt x="221" y="58"/>
                    <a:pt x="219" y="63"/>
                    <a:pt x="216" y="65"/>
                  </a:cubicBezTo>
                  <a:close/>
                </a:path>
              </a:pathLst>
            </a:custGeom>
            <a:solidFill>
              <a:srgbClr val="2C2E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270">
              <a:extLst>
                <a:ext uri="{FF2B5EF4-FFF2-40B4-BE49-F238E27FC236}">
                  <a16:creationId xmlns:a16="http://schemas.microsoft.com/office/drawing/2014/main" id="{BEAC4AE2-750A-A34E-886D-88097CF03A82}"/>
                </a:ext>
              </a:extLst>
            </p:cNvPr>
            <p:cNvSpPr>
              <a:spLocks noEditPoints="1"/>
            </p:cNvSpPr>
            <p:nvPr/>
          </p:nvSpPr>
          <p:spPr bwMode="auto">
            <a:xfrm>
              <a:off x="707810" y="3173878"/>
              <a:ext cx="645807" cy="524829"/>
            </a:xfrm>
            <a:custGeom>
              <a:avLst/>
              <a:gdLst>
                <a:gd name="T0" fmla="*/ 220 w 226"/>
                <a:gd name="T1" fmla="*/ 69 h 183"/>
                <a:gd name="T2" fmla="*/ 50 w 226"/>
                <a:gd name="T3" fmla="*/ 180 h 183"/>
                <a:gd name="T4" fmla="*/ 35 w 226"/>
                <a:gd name="T5" fmla="*/ 177 h 183"/>
                <a:gd name="T6" fmla="*/ 4 w 226"/>
                <a:gd name="T7" fmla="*/ 128 h 183"/>
                <a:gd name="T8" fmla="*/ 7 w 226"/>
                <a:gd name="T9" fmla="*/ 114 h 183"/>
                <a:gd name="T10" fmla="*/ 177 w 226"/>
                <a:gd name="T11" fmla="*/ 3 h 183"/>
                <a:gd name="T12" fmla="*/ 191 w 226"/>
                <a:gd name="T13" fmla="*/ 6 h 183"/>
                <a:gd name="T14" fmla="*/ 223 w 226"/>
                <a:gd name="T15" fmla="*/ 55 h 183"/>
                <a:gd name="T16" fmla="*/ 220 w 226"/>
                <a:gd name="T17" fmla="*/ 69 h 183"/>
                <a:gd name="T18" fmla="*/ 9 w 226"/>
                <a:gd name="T19" fmla="*/ 117 h 183"/>
                <a:gd name="T20" fmla="*/ 7 w 226"/>
                <a:gd name="T21" fmla="*/ 126 h 183"/>
                <a:gd name="T22" fmla="*/ 38 w 226"/>
                <a:gd name="T23" fmla="*/ 174 h 183"/>
                <a:gd name="T24" fmla="*/ 47 w 226"/>
                <a:gd name="T25" fmla="*/ 176 h 183"/>
                <a:gd name="T26" fmla="*/ 217 w 226"/>
                <a:gd name="T27" fmla="*/ 66 h 183"/>
                <a:gd name="T28" fmla="*/ 219 w 226"/>
                <a:gd name="T29" fmla="*/ 57 h 183"/>
                <a:gd name="T30" fmla="*/ 188 w 226"/>
                <a:gd name="T31" fmla="*/ 8 h 183"/>
                <a:gd name="T32" fmla="*/ 179 w 226"/>
                <a:gd name="T33" fmla="*/ 7 h 183"/>
                <a:gd name="T34" fmla="*/ 9 w 226"/>
                <a:gd name="T35" fmla="*/ 117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6" h="183">
                  <a:moveTo>
                    <a:pt x="220" y="69"/>
                  </a:moveTo>
                  <a:cubicBezTo>
                    <a:pt x="50" y="180"/>
                    <a:pt x="50" y="180"/>
                    <a:pt x="50" y="180"/>
                  </a:cubicBezTo>
                  <a:cubicBezTo>
                    <a:pt x="45" y="183"/>
                    <a:pt x="38" y="182"/>
                    <a:pt x="35" y="177"/>
                  </a:cubicBezTo>
                  <a:cubicBezTo>
                    <a:pt x="4" y="128"/>
                    <a:pt x="4" y="128"/>
                    <a:pt x="4" y="128"/>
                  </a:cubicBezTo>
                  <a:cubicBezTo>
                    <a:pt x="0" y="124"/>
                    <a:pt x="2" y="117"/>
                    <a:pt x="7" y="114"/>
                  </a:cubicBezTo>
                  <a:cubicBezTo>
                    <a:pt x="177" y="3"/>
                    <a:pt x="177" y="3"/>
                    <a:pt x="177" y="3"/>
                  </a:cubicBezTo>
                  <a:cubicBezTo>
                    <a:pt x="182" y="0"/>
                    <a:pt x="188" y="1"/>
                    <a:pt x="191" y="6"/>
                  </a:cubicBezTo>
                  <a:cubicBezTo>
                    <a:pt x="223" y="55"/>
                    <a:pt x="223" y="55"/>
                    <a:pt x="223" y="55"/>
                  </a:cubicBezTo>
                  <a:cubicBezTo>
                    <a:pt x="226" y="59"/>
                    <a:pt x="224" y="66"/>
                    <a:pt x="220" y="69"/>
                  </a:cubicBezTo>
                  <a:close/>
                  <a:moveTo>
                    <a:pt x="9" y="117"/>
                  </a:moveTo>
                  <a:cubicBezTo>
                    <a:pt x="6" y="119"/>
                    <a:pt x="5" y="123"/>
                    <a:pt x="7" y="126"/>
                  </a:cubicBezTo>
                  <a:cubicBezTo>
                    <a:pt x="38" y="174"/>
                    <a:pt x="38" y="174"/>
                    <a:pt x="38" y="174"/>
                  </a:cubicBezTo>
                  <a:cubicBezTo>
                    <a:pt x="40" y="178"/>
                    <a:pt x="44" y="178"/>
                    <a:pt x="47" y="176"/>
                  </a:cubicBezTo>
                  <a:cubicBezTo>
                    <a:pt x="217" y="66"/>
                    <a:pt x="217" y="66"/>
                    <a:pt x="217" y="66"/>
                  </a:cubicBezTo>
                  <a:cubicBezTo>
                    <a:pt x="220" y="64"/>
                    <a:pt x="221" y="60"/>
                    <a:pt x="219" y="57"/>
                  </a:cubicBezTo>
                  <a:cubicBezTo>
                    <a:pt x="188" y="8"/>
                    <a:pt x="188" y="8"/>
                    <a:pt x="188" y="8"/>
                  </a:cubicBezTo>
                  <a:cubicBezTo>
                    <a:pt x="186" y="5"/>
                    <a:pt x="182" y="5"/>
                    <a:pt x="179" y="7"/>
                  </a:cubicBezTo>
                  <a:lnTo>
                    <a:pt x="9" y="117"/>
                  </a:lnTo>
                  <a:close/>
                </a:path>
              </a:pathLst>
            </a:custGeom>
            <a:solidFill>
              <a:srgbClr val="61677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271">
              <a:extLst>
                <a:ext uri="{FF2B5EF4-FFF2-40B4-BE49-F238E27FC236}">
                  <a16:creationId xmlns:a16="http://schemas.microsoft.com/office/drawing/2014/main" id="{5EB33974-C458-814D-9C34-C33A4D91393E}"/>
                </a:ext>
              </a:extLst>
            </p:cNvPr>
            <p:cNvSpPr>
              <a:spLocks/>
            </p:cNvSpPr>
            <p:nvPr/>
          </p:nvSpPr>
          <p:spPr bwMode="auto">
            <a:xfrm>
              <a:off x="857253" y="2768247"/>
              <a:ext cx="942913" cy="268641"/>
            </a:xfrm>
            <a:custGeom>
              <a:avLst/>
              <a:gdLst>
                <a:gd name="T0" fmla="*/ 530 w 530"/>
                <a:gd name="T1" fmla="*/ 140 h 151"/>
                <a:gd name="T2" fmla="*/ 527 w 530"/>
                <a:gd name="T3" fmla="*/ 151 h 151"/>
                <a:gd name="T4" fmla="*/ 0 w 530"/>
                <a:gd name="T5" fmla="*/ 11 h 151"/>
                <a:gd name="T6" fmla="*/ 3 w 530"/>
                <a:gd name="T7" fmla="*/ 0 h 151"/>
                <a:gd name="T8" fmla="*/ 530 w 530"/>
                <a:gd name="T9" fmla="*/ 140 h 151"/>
              </a:gdLst>
              <a:ahLst/>
              <a:cxnLst>
                <a:cxn ang="0">
                  <a:pos x="T0" y="T1"/>
                </a:cxn>
                <a:cxn ang="0">
                  <a:pos x="T2" y="T3"/>
                </a:cxn>
                <a:cxn ang="0">
                  <a:pos x="T4" y="T5"/>
                </a:cxn>
                <a:cxn ang="0">
                  <a:pos x="T6" y="T7"/>
                </a:cxn>
                <a:cxn ang="0">
                  <a:pos x="T8" y="T9"/>
                </a:cxn>
              </a:cxnLst>
              <a:rect l="0" t="0" r="r" b="b"/>
              <a:pathLst>
                <a:path w="530" h="151">
                  <a:moveTo>
                    <a:pt x="530" y="140"/>
                  </a:moveTo>
                  <a:lnTo>
                    <a:pt x="527" y="151"/>
                  </a:lnTo>
                  <a:lnTo>
                    <a:pt x="0" y="11"/>
                  </a:lnTo>
                  <a:lnTo>
                    <a:pt x="3" y="0"/>
                  </a:lnTo>
                  <a:lnTo>
                    <a:pt x="530" y="140"/>
                  </a:lnTo>
                  <a:close/>
                </a:path>
              </a:pathLst>
            </a:custGeom>
            <a:solidFill>
              <a:srgbClr val="FEC87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272">
              <a:extLst>
                <a:ext uri="{FF2B5EF4-FFF2-40B4-BE49-F238E27FC236}">
                  <a16:creationId xmlns:a16="http://schemas.microsoft.com/office/drawing/2014/main" id="{29B2CE34-B2ED-C243-9C2E-02F72D950226}"/>
                </a:ext>
              </a:extLst>
            </p:cNvPr>
            <p:cNvSpPr>
              <a:spLocks/>
            </p:cNvSpPr>
            <p:nvPr/>
          </p:nvSpPr>
          <p:spPr bwMode="auto">
            <a:xfrm>
              <a:off x="857253" y="2768247"/>
              <a:ext cx="942913" cy="268641"/>
            </a:xfrm>
            <a:custGeom>
              <a:avLst/>
              <a:gdLst>
                <a:gd name="T0" fmla="*/ 530 w 530"/>
                <a:gd name="T1" fmla="*/ 140 h 151"/>
                <a:gd name="T2" fmla="*/ 527 w 530"/>
                <a:gd name="T3" fmla="*/ 151 h 151"/>
                <a:gd name="T4" fmla="*/ 0 w 530"/>
                <a:gd name="T5" fmla="*/ 11 h 151"/>
                <a:gd name="T6" fmla="*/ 3 w 530"/>
                <a:gd name="T7" fmla="*/ 0 h 151"/>
                <a:gd name="T8" fmla="*/ 530 w 530"/>
                <a:gd name="T9" fmla="*/ 140 h 151"/>
              </a:gdLst>
              <a:ahLst/>
              <a:cxnLst>
                <a:cxn ang="0">
                  <a:pos x="T0" y="T1"/>
                </a:cxn>
                <a:cxn ang="0">
                  <a:pos x="T2" y="T3"/>
                </a:cxn>
                <a:cxn ang="0">
                  <a:pos x="T4" y="T5"/>
                </a:cxn>
                <a:cxn ang="0">
                  <a:pos x="T6" y="T7"/>
                </a:cxn>
                <a:cxn ang="0">
                  <a:pos x="T8" y="T9"/>
                </a:cxn>
              </a:cxnLst>
              <a:rect l="0" t="0" r="r" b="b"/>
              <a:pathLst>
                <a:path w="530" h="151">
                  <a:moveTo>
                    <a:pt x="530" y="140"/>
                  </a:moveTo>
                  <a:lnTo>
                    <a:pt x="527" y="151"/>
                  </a:lnTo>
                  <a:lnTo>
                    <a:pt x="0" y="11"/>
                  </a:lnTo>
                  <a:lnTo>
                    <a:pt x="3" y="0"/>
                  </a:lnTo>
                  <a:lnTo>
                    <a:pt x="530"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273">
              <a:extLst>
                <a:ext uri="{FF2B5EF4-FFF2-40B4-BE49-F238E27FC236}">
                  <a16:creationId xmlns:a16="http://schemas.microsoft.com/office/drawing/2014/main" id="{CC5FC5E8-10C6-B24A-BD2F-42061C50BD13}"/>
                </a:ext>
              </a:extLst>
            </p:cNvPr>
            <p:cNvSpPr>
              <a:spLocks/>
            </p:cNvSpPr>
            <p:nvPr/>
          </p:nvSpPr>
          <p:spPr bwMode="auto">
            <a:xfrm>
              <a:off x="862591" y="2748678"/>
              <a:ext cx="939355" cy="268641"/>
            </a:xfrm>
            <a:custGeom>
              <a:avLst/>
              <a:gdLst>
                <a:gd name="T0" fmla="*/ 528 w 528"/>
                <a:gd name="T1" fmla="*/ 140 h 151"/>
                <a:gd name="T2" fmla="*/ 527 w 528"/>
                <a:gd name="T3" fmla="*/ 151 h 151"/>
                <a:gd name="T4" fmla="*/ 0 w 528"/>
                <a:gd name="T5" fmla="*/ 11 h 151"/>
                <a:gd name="T6" fmla="*/ 3 w 528"/>
                <a:gd name="T7" fmla="*/ 0 h 151"/>
                <a:gd name="T8" fmla="*/ 528 w 528"/>
                <a:gd name="T9" fmla="*/ 140 h 151"/>
              </a:gdLst>
              <a:ahLst/>
              <a:cxnLst>
                <a:cxn ang="0">
                  <a:pos x="T0" y="T1"/>
                </a:cxn>
                <a:cxn ang="0">
                  <a:pos x="T2" y="T3"/>
                </a:cxn>
                <a:cxn ang="0">
                  <a:pos x="T4" y="T5"/>
                </a:cxn>
                <a:cxn ang="0">
                  <a:pos x="T6" y="T7"/>
                </a:cxn>
                <a:cxn ang="0">
                  <a:pos x="T8" y="T9"/>
                </a:cxn>
              </a:cxnLst>
              <a:rect l="0" t="0" r="r" b="b"/>
              <a:pathLst>
                <a:path w="528" h="151">
                  <a:moveTo>
                    <a:pt x="528" y="140"/>
                  </a:moveTo>
                  <a:lnTo>
                    <a:pt x="527" y="151"/>
                  </a:lnTo>
                  <a:lnTo>
                    <a:pt x="0" y="11"/>
                  </a:lnTo>
                  <a:lnTo>
                    <a:pt x="3" y="0"/>
                  </a:lnTo>
                  <a:lnTo>
                    <a:pt x="528" y="140"/>
                  </a:lnTo>
                  <a:close/>
                </a:path>
              </a:pathLst>
            </a:custGeom>
            <a:solidFill>
              <a:srgbClr val="EFB06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274">
              <a:extLst>
                <a:ext uri="{FF2B5EF4-FFF2-40B4-BE49-F238E27FC236}">
                  <a16:creationId xmlns:a16="http://schemas.microsoft.com/office/drawing/2014/main" id="{2018AE65-3824-014F-92EA-AA5B463AB429}"/>
                </a:ext>
              </a:extLst>
            </p:cNvPr>
            <p:cNvSpPr>
              <a:spLocks/>
            </p:cNvSpPr>
            <p:nvPr/>
          </p:nvSpPr>
          <p:spPr bwMode="auto">
            <a:xfrm>
              <a:off x="862591" y="2748678"/>
              <a:ext cx="939355" cy="268641"/>
            </a:xfrm>
            <a:custGeom>
              <a:avLst/>
              <a:gdLst>
                <a:gd name="T0" fmla="*/ 528 w 528"/>
                <a:gd name="T1" fmla="*/ 140 h 151"/>
                <a:gd name="T2" fmla="*/ 527 w 528"/>
                <a:gd name="T3" fmla="*/ 151 h 151"/>
                <a:gd name="T4" fmla="*/ 0 w 528"/>
                <a:gd name="T5" fmla="*/ 11 h 151"/>
                <a:gd name="T6" fmla="*/ 3 w 528"/>
                <a:gd name="T7" fmla="*/ 0 h 151"/>
                <a:gd name="T8" fmla="*/ 528 w 528"/>
                <a:gd name="T9" fmla="*/ 140 h 151"/>
              </a:gdLst>
              <a:ahLst/>
              <a:cxnLst>
                <a:cxn ang="0">
                  <a:pos x="T0" y="T1"/>
                </a:cxn>
                <a:cxn ang="0">
                  <a:pos x="T2" y="T3"/>
                </a:cxn>
                <a:cxn ang="0">
                  <a:pos x="T4" y="T5"/>
                </a:cxn>
                <a:cxn ang="0">
                  <a:pos x="T6" y="T7"/>
                </a:cxn>
                <a:cxn ang="0">
                  <a:pos x="T8" y="T9"/>
                </a:cxn>
              </a:cxnLst>
              <a:rect l="0" t="0" r="r" b="b"/>
              <a:pathLst>
                <a:path w="528" h="151">
                  <a:moveTo>
                    <a:pt x="528" y="140"/>
                  </a:moveTo>
                  <a:lnTo>
                    <a:pt x="527" y="151"/>
                  </a:lnTo>
                  <a:lnTo>
                    <a:pt x="0" y="11"/>
                  </a:lnTo>
                  <a:lnTo>
                    <a:pt x="3" y="0"/>
                  </a:lnTo>
                  <a:lnTo>
                    <a:pt x="528"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275">
              <a:extLst>
                <a:ext uri="{FF2B5EF4-FFF2-40B4-BE49-F238E27FC236}">
                  <a16:creationId xmlns:a16="http://schemas.microsoft.com/office/drawing/2014/main" id="{D3F54BCB-8590-A24E-8189-06B5306ED548}"/>
                </a:ext>
              </a:extLst>
            </p:cNvPr>
            <p:cNvSpPr>
              <a:spLocks/>
            </p:cNvSpPr>
            <p:nvPr/>
          </p:nvSpPr>
          <p:spPr bwMode="auto">
            <a:xfrm>
              <a:off x="867927" y="2727329"/>
              <a:ext cx="941135" cy="270420"/>
            </a:xfrm>
            <a:custGeom>
              <a:avLst/>
              <a:gdLst>
                <a:gd name="T0" fmla="*/ 529 w 529"/>
                <a:gd name="T1" fmla="*/ 140 h 152"/>
                <a:gd name="T2" fmla="*/ 525 w 529"/>
                <a:gd name="T3" fmla="*/ 152 h 152"/>
                <a:gd name="T4" fmla="*/ 0 w 529"/>
                <a:gd name="T5" fmla="*/ 12 h 152"/>
                <a:gd name="T6" fmla="*/ 2 w 529"/>
                <a:gd name="T7" fmla="*/ 0 h 152"/>
                <a:gd name="T8" fmla="*/ 529 w 529"/>
                <a:gd name="T9" fmla="*/ 140 h 152"/>
              </a:gdLst>
              <a:ahLst/>
              <a:cxnLst>
                <a:cxn ang="0">
                  <a:pos x="T0" y="T1"/>
                </a:cxn>
                <a:cxn ang="0">
                  <a:pos x="T2" y="T3"/>
                </a:cxn>
                <a:cxn ang="0">
                  <a:pos x="T4" y="T5"/>
                </a:cxn>
                <a:cxn ang="0">
                  <a:pos x="T6" y="T7"/>
                </a:cxn>
                <a:cxn ang="0">
                  <a:pos x="T8" y="T9"/>
                </a:cxn>
              </a:cxnLst>
              <a:rect l="0" t="0" r="r" b="b"/>
              <a:pathLst>
                <a:path w="529" h="152">
                  <a:moveTo>
                    <a:pt x="529" y="140"/>
                  </a:moveTo>
                  <a:lnTo>
                    <a:pt x="525" y="152"/>
                  </a:lnTo>
                  <a:lnTo>
                    <a:pt x="0" y="12"/>
                  </a:lnTo>
                  <a:lnTo>
                    <a:pt x="2" y="0"/>
                  </a:lnTo>
                  <a:lnTo>
                    <a:pt x="529" y="140"/>
                  </a:lnTo>
                  <a:close/>
                </a:path>
              </a:pathLst>
            </a:custGeom>
            <a:solidFill>
              <a:srgbClr val="E39B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276">
              <a:extLst>
                <a:ext uri="{FF2B5EF4-FFF2-40B4-BE49-F238E27FC236}">
                  <a16:creationId xmlns:a16="http://schemas.microsoft.com/office/drawing/2014/main" id="{33C88D45-995F-3547-8D15-D094A9A818E9}"/>
                </a:ext>
              </a:extLst>
            </p:cNvPr>
            <p:cNvSpPr>
              <a:spLocks/>
            </p:cNvSpPr>
            <p:nvPr/>
          </p:nvSpPr>
          <p:spPr bwMode="auto">
            <a:xfrm>
              <a:off x="867927" y="2727329"/>
              <a:ext cx="941135" cy="270420"/>
            </a:xfrm>
            <a:custGeom>
              <a:avLst/>
              <a:gdLst>
                <a:gd name="T0" fmla="*/ 529 w 529"/>
                <a:gd name="T1" fmla="*/ 140 h 152"/>
                <a:gd name="T2" fmla="*/ 525 w 529"/>
                <a:gd name="T3" fmla="*/ 152 h 152"/>
                <a:gd name="T4" fmla="*/ 0 w 529"/>
                <a:gd name="T5" fmla="*/ 12 h 152"/>
                <a:gd name="T6" fmla="*/ 2 w 529"/>
                <a:gd name="T7" fmla="*/ 0 h 152"/>
                <a:gd name="T8" fmla="*/ 529 w 529"/>
                <a:gd name="T9" fmla="*/ 140 h 152"/>
              </a:gdLst>
              <a:ahLst/>
              <a:cxnLst>
                <a:cxn ang="0">
                  <a:pos x="T0" y="T1"/>
                </a:cxn>
                <a:cxn ang="0">
                  <a:pos x="T2" y="T3"/>
                </a:cxn>
                <a:cxn ang="0">
                  <a:pos x="T4" y="T5"/>
                </a:cxn>
                <a:cxn ang="0">
                  <a:pos x="T6" y="T7"/>
                </a:cxn>
                <a:cxn ang="0">
                  <a:pos x="T8" y="T9"/>
                </a:cxn>
              </a:cxnLst>
              <a:rect l="0" t="0" r="r" b="b"/>
              <a:pathLst>
                <a:path w="529" h="152">
                  <a:moveTo>
                    <a:pt x="529" y="140"/>
                  </a:moveTo>
                  <a:lnTo>
                    <a:pt x="525" y="152"/>
                  </a:lnTo>
                  <a:lnTo>
                    <a:pt x="0" y="12"/>
                  </a:lnTo>
                  <a:lnTo>
                    <a:pt x="2" y="0"/>
                  </a:lnTo>
                  <a:lnTo>
                    <a:pt x="529" y="14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277">
              <a:extLst>
                <a:ext uri="{FF2B5EF4-FFF2-40B4-BE49-F238E27FC236}">
                  <a16:creationId xmlns:a16="http://schemas.microsoft.com/office/drawing/2014/main" id="{292C5623-54FD-0646-8635-EF723B62B209}"/>
                </a:ext>
              </a:extLst>
            </p:cNvPr>
            <p:cNvSpPr>
              <a:spLocks/>
            </p:cNvSpPr>
            <p:nvPr/>
          </p:nvSpPr>
          <p:spPr bwMode="auto">
            <a:xfrm>
              <a:off x="729159" y="2721991"/>
              <a:ext cx="133432" cy="65825"/>
            </a:xfrm>
            <a:custGeom>
              <a:avLst/>
              <a:gdLst>
                <a:gd name="T0" fmla="*/ 75 w 75"/>
                <a:gd name="T1" fmla="*/ 26 h 37"/>
                <a:gd name="T2" fmla="*/ 0 w 75"/>
                <a:gd name="T3" fmla="*/ 0 h 37"/>
                <a:gd name="T4" fmla="*/ 72 w 75"/>
                <a:gd name="T5" fmla="*/ 37 h 37"/>
                <a:gd name="T6" fmla="*/ 75 w 75"/>
                <a:gd name="T7" fmla="*/ 26 h 37"/>
              </a:gdLst>
              <a:ahLst/>
              <a:cxnLst>
                <a:cxn ang="0">
                  <a:pos x="T0" y="T1"/>
                </a:cxn>
                <a:cxn ang="0">
                  <a:pos x="T2" y="T3"/>
                </a:cxn>
                <a:cxn ang="0">
                  <a:pos x="T4" y="T5"/>
                </a:cxn>
                <a:cxn ang="0">
                  <a:pos x="T6" y="T7"/>
                </a:cxn>
              </a:cxnLst>
              <a:rect l="0" t="0" r="r" b="b"/>
              <a:pathLst>
                <a:path w="75" h="37">
                  <a:moveTo>
                    <a:pt x="75" y="26"/>
                  </a:moveTo>
                  <a:lnTo>
                    <a:pt x="0" y="0"/>
                  </a:lnTo>
                  <a:lnTo>
                    <a:pt x="72" y="37"/>
                  </a:lnTo>
                  <a:lnTo>
                    <a:pt x="75" y="26"/>
                  </a:lnTo>
                  <a:close/>
                </a:path>
              </a:pathLst>
            </a:custGeom>
            <a:solidFill>
              <a:srgbClr val="EFD5A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278">
              <a:extLst>
                <a:ext uri="{FF2B5EF4-FFF2-40B4-BE49-F238E27FC236}">
                  <a16:creationId xmlns:a16="http://schemas.microsoft.com/office/drawing/2014/main" id="{97AEB1B0-53A7-1548-8F93-72A3E9AB033B}"/>
                </a:ext>
              </a:extLst>
            </p:cNvPr>
            <p:cNvSpPr>
              <a:spLocks/>
            </p:cNvSpPr>
            <p:nvPr/>
          </p:nvSpPr>
          <p:spPr bwMode="auto">
            <a:xfrm>
              <a:off x="729159" y="2721991"/>
              <a:ext cx="133432" cy="65825"/>
            </a:xfrm>
            <a:custGeom>
              <a:avLst/>
              <a:gdLst>
                <a:gd name="T0" fmla="*/ 75 w 75"/>
                <a:gd name="T1" fmla="*/ 26 h 37"/>
                <a:gd name="T2" fmla="*/ 0 w 75"/>
                <a:gd name="T3" fmla="*/ 0 h 37"/>
                <a:gd name="T4" fmla="*/ 72 w 75"/>
                <a:gd name="T5" fmla="*/ 37 h 37"/>
                <a:gd name="T6" fmla="*/ 75 w 75"/>
                <a:gd name="T7" fmla="*/ 26 h 37"/>
              </a:gdLst>
              <a:ahLst/>
              <a:cxnLst>
                <a:cxn ang="0">
                  <a:pos x="T0" y="T1"/>
                </a:cxn>
                <a:cxn ang="0">
                  <a:pos x="T2" y="T3"/>
                </a:cxn>
                <a:cxn ang="0">
                  <a:pos x="T4" y="T5"/>
                </a:cxn>
                <a:cxn ang="0">
                  <a:pos x="T6" y="T7"/>
                </a:cxn>
              </a:cxnLst>
              <a:rect l="0" t="0" r="r" b="b"/>
              <a:pathLst>
                <a:path w="75" h="37">
                  <a:moveTo>
                    <a:pt x="75" y="26"/>
                  </a:moveTo>
                  <a:lnTo>
                    <a:pt x="0" y="0"/>
                  </a:lnTo>
                  <a:lnTo>
                    <a:pt x="72" y="37"/>
                  </a:lnTo>
                  <a:lnTo>
                    <a:pt x="75" y="26"/>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279">
              <a:extLst>
                <a:ext uri="{FF2B5EF4-FFF2-40B4-BE49-F238E27FC236}">
                  <a16:creationId xmlns:a16="http://schemas.microsoft.com/office/drawing/2014/main" id="{7D84BE93-0591-7749-AC0A-C6145EE66951}"/>
                </a:ext>
              </a:extLst>
            </p:cNvPr>
            <p:cNvSpPr>
              <a:spLocks/>
            </p:cNvSpPr>
            <p:nvPr/>
          </p:nvSpPr>
          <p:spPr bwMode="auto">
            <a:xfrm>
              <a:off x="729159" y="2721991"/>
              <a:ext cx="138768" cy="46256"/>
            </a:xfrm>
            <a:custGeom>
              <a:avLst/>
              <a:gdLst>
                <a:gd name="T0" fmla="*/ 0 w 78"/>
                <a:gd name="T1" fmla="*/ 0 h 26"/>
                <a:gd name="T2" fmla="*/ 78 w 78"/>
                <a:gd name="T3" fmla="*/ 15 h 26"/>
                <a:gd name="T4" fmla="*/ 75 w 78"/>
                <a:gd name="T5" fmla="*/ 26 h 26"/>
                <a:gd name="T6" fmla="*/ 0 w 78"/>
                <a:gd name="T7" fmla="*/ 0 h 26"/>
              </a:gdLst>
              <a:ahLst/>
              <a:cxnLst>
                <a:cxn ang="0">
                  <a:pos x="T0" y="T1"/>
                </a:cxn>
                <a:cxn ang="0">
                  <a:pos x="T2" y="T3"/>
                </a:cxn>
                <a:cxn ang="0">
                  <a:pos x="T4" y="T5"/>
                </a:cxn>
                <a:cxn ang="0">
                  <a:pos x="T6" y="T7"/>
                </a:cxn>
              </a:cxnLst>
              <a:rect l="0" t="0" r="r" b="b"/>
              <a:pathLst>
                <a:path w="78" h="26">
                  <a:moveTo>
                    <a:pt x="0" y="0"/>
                  </a:moveTo>
                  <a:lnTo>
                    <a:pt x="78" y="15"/>
                  </a:lnTo>
                  <a:lnTo>
                    <a:pt x="75" y="26"/>
                  </a:lnTo>
                  <a:lnTo>
                    <a:pt x="0" y="0"/>
                  </a:lnTo>
                  <a:close/>
                </a:path>
              </a:pathLst>
            </a:custGeom>
            <a:solidFill>
              <a:srgbClr val="D6B59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280">
              <a:extLst>
                <a:ext uri="{FF2B5EF4-FFF2-40B4-BE49-F238E27FC236}">
                  <a16:creationId xmlns:a16="http://schemas.microsoft.com/office/drawing/2014/main" id="{7446B2BF-1507-F742-B7A2-885FF79458A7}"/>
                </a:ext>
              </a:extLst>
            </p:cNvPr>
            <p:cNvSpPr>
              <a:spLocks/>
            </p:cNvSpPr>
            <p:nvPr/>
          </p:nvSpPr>
          <p:spPr bwMode="auto">
            <a:xfrm>
              <a:off x="729159" y="2721991"/>
              <a:ext cx="138768" cy="46256"/>
            </a:xfrm>
            <a:custGeom>
              <a:avLst/>
              <a:gdLst>
                <a:gd name="T0" fmla="*/ 0 w 78"/>
                <a:gd name="T1" fmla="*/ 0 h 26"/>
                <a:gd name="T2" fmla="*/ 78 w 78"/>
                <a:gd name="T3" fmla="*/ 15 h 26"/>
                <a:gd name="T4" fmla="*/ 75 w 78"/>
                <a:gd name="T5" fmla="*/ 26 h 26"/>
                <a:gd name="T6" fmla="*/ 0 w 78"/>
                <a:gd name="T7" fmla="*/ 0 h 26"/>
              </a:gdLst>
              <a:ahLst/>
              <a:cxnLst>
                <a:cxn ang="0">
                  <a:pos x="T0" y="T1"/>
                </a:cxn>
                <a:cxn ang="0">
                  <a:pos x="T2" y="T3"/>
                </a:cxn>
                <a:cxn ang="0">
                  <a:pos x="T4" y="T5"/>
                </a:cxn>
                <a:cxn ang="0">
                  <a:pos x="T6" y="T7"/>
                </a:cxn>
              </a:cxnLst>
              <a:rect l="0" t="0" r="r" b="b"/>
              <a:pathLst>
                <a:path w="78" h="26">
                  <a:moveTo>
                    <a:pt x="0" y="0"/>
                  </a:moveTo>
                  <a:lnTo>
                    <a:pt x="78" y="15"/>
                  </a:lnTo>
                  <a:lnTo>
                    <a:pt x="75" y="26"/>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281">
              <a:extLst>
                <a:ext uri="{FF2B5EF4-FFF2-40B4-BE49-F238E27FC236}">
                  <a16:creationId xmlns:a16="http://schemas.microsoft.com/office/drawing/2014/main" id="{94CB13F8-0C7A-5B4F-BBB5-52219DD78CFD}"/>
                </a:ext>
              </a:extLst>
            </p:cNvPr>
            <p:cNvSpPr>
              <a:spLocks/>
            </p:cNvSpPr>
            <p:nvPr/>
          </p:nvSpPr>
          <p:spPr bwMode="auto">
            <a:xfrm>
              <a:off x="729159" y="2721991"/>
              <a:ext cx="142327" cy="26686"/>
            </a:xfrm>
            <a:custGeom>
              <a:avLst/>
              <a:gdLst>
                <a:gd name="T0" fmla="*/ 0 w 80"/>
                <a:gd name="T1" fmla="*/ 0 h 15"/>
                <a:gd name="T2" fmla="*/ 80 w 80"/>
                <a:gd name="T3" fmla="*/ 3 h 15"/>
                <a:gd name="T4" fmla="*/ 78 w 80"/>
                <a:gd name="T5" fmla="*/ 15 h 15"/>
                <a:gd name="T6" fmla="*/ 0 w 80"/>
                <a:gd name="T7" fmla="*/ 0 h 15"/>
              </a:gdLst>
              <a:ahLst/>
              <a:cxnLst>
                <a:cxn ang="0">
                  <a:pos x="T0" y="T1"/>
                </a:cxn>
                <a:cxn ang="0">
                  <a:pos x="T2" y="T3"/>
                </a:cxn>
                <a:cxn ang="0">
                  <a:pos x="T4" y="T5"/>
                </a:cxn>
                <a:cxn ang="0">
                  <a:pos x="T6" y="T7"/>
                </a:cxn>
              </a:cxnLst>
              <a:rect l="0" t="0" r="r" b="b"/>
              <a:pathLst>
                <a:path w="80" h="15">
                  <a:moveTo>
                    <a:pt x="0" y="0"/>
                  </a:moveTo>
                  <a:lnTo>
                    <a:pt x="80" y="3"/>
                  </a:lnTo>
                  <a:lnTo>
                    <a:pt x="78" y="15"/>
                  </a:lnTo>
                  <a:lnTo>
                    <a:pt x="0" y="0"/>
                  </a:lnTo>
                  <a:close/>
                </a:path>
              </a:pathLst>
            </a:custGeom>
            <a:solidFill>
              <a:srgbClr val="C3A38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282">
              <a:extLst>
                <a:ext uri="{FF2B5EF4-FFF2-40B4-BE49-F238E27FC236}">
                  <a16:creationId xmlns:a16="http://schemas.microsoft.com/office/drawing/2014/main" id="{C93073E8-B308-E54E-B334-D2FC93CD744E}"/>
                </a:ext>
              </a:extLst>
            </p:cNvPr>
            <p:cNvSpPr>
              <a:spLocks/>
            </p:cNvSpPr>
            <p:nvPr/>
          </p:nvSpPr>
          <p:spPr bwMode="auto">
            <a:xfrm>
              <a:off x="729159" y="2721991"/>
              <a:ext cx="142327" cy="26686"/>
            </a:xfrm>
            <a:custGeom>
              <a:avLst/>
              <a:gdLst>
                <a:gd name="T0" fmla="*/ 0 w 80"/>
                <a:gd name="T1" fmla="*/ 0 h 15"/>
                <a:gd name="T2" fmla="*/ 80 w 80"/>
                <a:gd name="T3" fmla="*/ 3 h 15"/>
                <a:gd name="T4" fmla="*/ 78 w 80"/>
                <a:gd name="T5" fmla="*/ 15 h 15"/>
                <a:gd name="T6" fmla="*/ 0 w 80"/>
                <a:gd name="T7" fmla="*/ 0 h 15"/>
              </a:gdLst>
              <a:ahLst/>
              <a:cxnLst>
                <a:cxn ang="0">
                  <a:pos x="T0" y="T1"/>
                </a:cxn>
                <a:cxn ang="0">
                  <a:pos x="T2" y="T3"/>
                </a:cxn>
                <a:cxn ang="0">
                  <a:pos x="T4" y="T5"/>
                </a:cxn>
                <a:cxn ang="0">
                  <a:pos x="T6" y="T7"/>
                </a:cxn>
              </a:cxnLst>
              <a:rect l="0" t="0" r="r" b="b"/>
              <a:pathLst>
                <a:path w="80" h="15">
                  <a:moveTo>
                    <a:pt x="0" y="0"/>
                  </a:moveTo>
                  <a:lnTo>
                    <a:pt x="80" y="3"/>
                  </a:lnTo>
                  <a:lnTo>
                    <a:pt x="78" y="15"/>
                  </a:lnTo>
                  <a:lnTo>
                    <a:pt x="0"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283">
              <a:extLst>
                <a:ext uri="{FF2B5EF4-FFF2-40B4-BE49-F238E27FC236}">
                  <a16:creationId xmlns:a16="http://schemas.microsoft.com/office/drawing/2014/main" id="{85573265-46AF-4642-A33D-DA14AF8F13F8}"/>
                </a:ext>
              </a:extLst>
            </p:cNvPr>
            <p:cNvSpPr>
              <a:spLocks/>
            </p:cNvSpPr>
            <p:nvPr/>
          </p:nvSpPr>
          <p:spPr bwMode="auto">
            <a:xfrm>
              <a:off x="729159" y="2721991"/>
              <a:ext cx="35582" cy="14233"/>
            </a:xfrm>
            <a:custGeom>
              <a:avLst/>
              <a:gdLst>
                <a:gd name="T0" fmla="*/ 13 w 13"/>
                <a:gd name="T1" fmla="*/ 2 h 5"/>
                <a:gd name="T2" fmla="*/ 13 w 13"/>
                <a:gd name="T3" fmla="*/ 3 h 5"/>
                <a:gd name="T4" fmla="*/ 12 w 13"/>
                <a:gd name="T5" fmla="*/ 4 h 5"/>
                <a:gd name="T6" fmla="*/ 11 w 13"/>
                <a:gd name="T7" fmla="*/ 5 h 5"/>
                <a:gd name="T8" fmla="*/ 0 w 13"/>
                <a:gd name="T9" fmla="*/ 0 h 5"/>
                <a:gd name="T10" fmla="*/ 13 w 13"/>
                <a:gd name="T11" fmla="*/ 0 h 5"/>
                <a:gd name="T12" fmla="*/ 13 w 13"/>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13" h="5">
                  <a:moveTo>
                    <a:pt x="13" y="2"/>
                  </a:moveTo>
                  <a:cubicBezTo>
                    <a:pt x="13" y="3"/>
                    <a:pt x="13" y="3"/>
                    <a:pt x="13" y="3"/>
                  </a:cubicBezTo>
                  <a:cubicBezTo>
                    <a:pt x="13" y="3"/>
                    <a:pt x="12" y="4"/>
                    <a:pt x="12" y="4"/>
                  </a:cubicBezTo>
                  <a:cubicBezTo>
                    <a:pt x="12" y="4"/>
                    <a:pt x="12" y="5"/>
                    <a:pt x="11" y="5"/>
                  </a:cubicBezTo>
                  <a:cubicBezTo>
                    <a:pt x="0" y="0"/>
                    <a:pt x="0" y="0"/>
                    <a:pt x="0" y="0"/>
                  </a:cubicBezTo>
                  <a:cubicBezTo>
                    <a:pt x="13" y="0"/>
                    <a:pt x="13" y="0"/>
                    <a:pt x="13" y="0"/>
                  </a:cubicBezTo>
                  <a:cubicBezTo>
                    <a:pt x="13" y="1"/>
                    <a:pt x="13" y="1"/>
                    <a:pt x="13" y="2"/>
                  </a:cubicBezTo>
                </a:path>
              </a:pathLst>
            </a:custGeom>
            <a:solidFill>
              <a:srgbClr val="5D5F6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316">
              <a:extLst>
                <a:ext uri="{FF2B5EF4-FFF2-40B4-BE49-F238E27FC236}">
                  <a16:creationId xmlns:a16="http://schemas.microsoft.com/office/drawing/2014/main" id="{586FAD93-4833-4F49-91ED-DA31D9DB3C78}"/>
                </a:ext>
              </a:extLst>
            </p:cNvPr>
            <p:cNvSpPr>
              <a:spLocks/>
            </p:cNvSpPr>
            <p:nvPr/>
          </p:nvSpPr>
          <p:spPr bwMode="auto">
            <a:xfrm>
              <a:off x="277272" y="2177592"/>
              <a:ext cx="5338" cy="32023"/>
            </a:xfrm>
            <a:custGeom>
              <a:avLst/>
              <a:gdLst>
                <a:gd name="T0" fmla="*/ 2 w 2"/>
                <a:gd name="T1" fmla="*/ 0 h 11"/>
                <a:gd name="T2" fmla="*/ 0 w 2"/>
                <a:gd name="T3" fmla="*/ 11 h 11"/>
                <a:gd name="T4" fmla="*/ 1 w 2"/>
                <a:gd name="T5" fmla="*/ 11 h 11"/>
                <a:gd name="T6" fmla="*/ 2 w 2"/>
                <a:gd name="T7" fmla="*/ 0 h 11"/>
              </a:gdLst>
              <a:ahLst/>
              <a:cxnLst>
                <a:cxn ang="0">
                  <a:pos x="T0" y="T1"/>
                </a:cxn>
                <a:cxn ang="0">
                  <a:pos x="T2" y="T3"/>
                </a:cxn>
                <a:cxn ang="0">
                  <a:pos x="T4" y="T5"/>
                </a:cxn>
                <a:cxn ang="0">
                  <a:pos x="T6" y="T7"/>
                </a:cxn>
              </a:cxnLst>
              <a:rect l="0" t="0" r="r" b="b"/>
              <a:pathLst>
                <a:path w="2" h="11">
                  <a:moveTo>
                    <a:pt x="2" y="0"/>
                  </a:moveTo>
                  <a:cubicBezTo>
                    <a:pt x="1" y="4"/>
                    <a:pt x="1" y="7"/>
                    <a:pt x="0" y="11"/>
                  </a:cubicBezTo>
                  <a:cubicBezTo>
                    <a:pt x="1" y="11"/>
                    <a:pt x="1" y="11"/>
                    <a:pt x="1" y="11"/>
                  </a:cubicBezTo>
                  <a:cubicBezTo>
                    <a:pt x="1" y="7"/>
                    <a:pt x="2" y="4"/>
                    <a:pt x="2" y="0"/>
                  </a:cubicBezTo>
                </a:path>
              </a:pathLst>
            </a:custGeom>
            <a:solidFill>
              <a:srgbClr val="BDBE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318">
              <a:extLst>
                <a:ext uri="{FF2B5EF4-FFF2-40B4-BE49-F238E27FC236}">
                  <a16:creationId xmlns:a16="http://schemas.microsoft.com/office/drawing/2014/main" id="{C4797DB3-9CE1-CE4D-A606-D6B16E01C260}"/>
                </a:ext>
              </a:extLst>
            </p:cNvPr>
            <p:cNvSpPr>
              <a:spLocks/>
            </p:cNvSpPr>
            <p:nvPr/>
          </p:nvSpPr>
          <p:spPr bwMode="auto">
            <a:xfrm>
              <a:off x="245249" y="1748834"/>
              <a:ext cx="1243579" cy="861076"/>
            </a:xfrm>
            <a:custGeom>
              <a:avLst/>
              <a:gdLst>
                <a:gd name="T0" fmla="*/ 13 w 435"/>
                <a:gd name="T1" fmla="*/ 176 h 301"/>
                <a:gd name="T2" fmla="*/ 251 w 435"/>
                <a:gd name="T3" fmla="*/ 276 h 301"/>
                <a:gd name="T4" fmla="*/ 422 w 435"/>
                <a:gd name="T5" fmla="*/ 83 h 301"/>
                <a:gd name="T6" fmla="*/ 194 w 435"/>
                <a:gd name="T7" fmla="*/ 26 h 301"/>
                <a:gd name="T8" fmla="*/ 13 w 435"/>
                <a:gd name="T9" fmla="*/ 176 h 301"/>
              </a:gdLst>
              <a:ahLst/>
              <a:cxnLst>
                <a:cxn ang="0">
                  <a:pos x="T0" y="T1"/>
                </a:cxn>
                <a:cxn ang="0">
                  <a:pos x="T2" y="T3"/>
                </a:cxn>
                <a:cxn ang="0">
                  <a:pos x="T4" y="T5"/>
                </a:cxn>
                <a:cxn ang="0">
                  <a:pos x="T6" y="T7"/>
                </a:cxn>
                <a:cxn ang="0">
                  <a:pos x="T8" y="T9"/>
                </a:cxn>
              </a:cxnLst>
              <a:rect l="0" t="0" r="r" b="b"/>
              <a:pathLst>
                <a:path w="435" h="301">
                  <a:moveTo>
                    <a:pt x="13" y="176"/>
                  </a:moveTo>
                  <a:cubicBezTo>
                    <a:pt x="26" y="233"/>
                    <a:pt x="138" y="301"/>
                    <a:pt x="251" y="276"/>
                  </a:cubicBezTo>
                  <a:cubicBezTo>
                    <a:pt x="364" y="250"/>
                    <a:pt x="435" y="140"/>
                    <a:pt x="422" y="83"/>
                  </a:cubicBezTo>
                  <a:cubicBezTo>
                    <a:pt x="409" y="26"/>
                    <a:pt x="307" y="0"/>
                    <a:pt x="194" y="26"/>
                  </a:cubicBezTo>
                  <a:cubicBezTo>
                    <a:pt x="81" y="51"/>
                    <a:pt x="0" y="119"/>
                    <a:pt x="13" y="176"/>
                  </a:cubicBezTo>
                </a:path>
              </a:pathLst>
            </a:custGeom>
            <a:solidFill>
              <a:srgbClr val="4B72A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319">
              <a:extLst>
                <a:ext uri="{FF2B5EF4-FFF2-40B4-BE49-F238E27FC236}">
                  <a16:creationId xmlns:a16="http://schemas.microsoft.com/office/drawing/2014/main" id="{87F7BC7A-8E73-D54F-A3B1-284FAFAF89CA}"/>
                </a:ext>
              </a:extLst>
            </p:cNvPr>
            <p:cNvSpPr>
              <a:spLocks/>
            </p:cNvSpPr>
            <p:nvPr/>
          </p:nvSpPr>
          <p:spPr bwMode="auto">
            <a:xfrm>
              <a:off x="248807" y="1738160"/>
              <a:ext cx="1241799" cy="871750"/>
            </a:xfrm>
            <a:custGeom>
              <a:avLst/>
              <a:gdLst>
                <a:gd name="T0" fmla="*/ 13 w 435"/>
                <a:gd name="T1" fmla="*/ 176 h 305"/>
                <a:gd name="T2" fmla="*/ 252 w 435"/>
                <a:gd name="T3" fmla="*/ 279 h 305"/>
                <a:gd name="T4" fmla="*/ 422 w 435"/>
                <a:gd name="T5" fmla="*/ 83 h 305"/>
                <a:gd name="T6" fmla="*/ 194 w 435"/>
                <a:gd name="T7" fmla="*/ 26 h 305"/>
                <a:gd name="T8" fmla="*/ 13 w 435"/>
                <a:gd name="T9" fmla="*/ 176 h 305"/>
              </a:gdLst>
              <a:ahLst/>
              <a:cxnLst>
                <a:cxn ang="0">
                  <a:pos x="T0" y="T1"/>
                </a:cxn>
                <a:cxn ang="0">
                  <a:pos x="T2" y="T3"/>
                </a:cxn>
                <a:cxn ang="0">
                  <a:pos x="T4" y="T5"/>
                </a:cxn>
                <a:cxn ang="0">
                  <a:pos x="T6" y="T7"/>
                </a:cxn>
                <a:cxn ang="0">
                  <a:pos x="T8" y="T9"/>
                </a:cxn>
              </a:cxnLst>
              <a:rect l="0" t="0" r="r" b="b"/>
              <a:pathLst>
                <a:path w="435" h="305">
                  <a:moveTo>
                    <a:pt x="13" y="176"/>
                  </a:moveTo>
                  <a:cubicBezTo>
                    <a:pt x="26" y="233"/>
                    <a:pt x="139" y="305"/>
                    <a:pt x="252" y="279"/>
                  </a:cubicBezTo>
                  <a:cubicBezTo>
                    <a:pt x="365" y="254"/>
                    <a:pt x="435" y="140"/>
                    <a:pt x="422" y="83"/>
                  </a:cubicBezTo>
                  <a:cubicBezTo>
                    <a:pt x="409" y="26"/>
                    <a:pt x="307" y="0"/>
                    <a:pt x="194" y="26"/>
                  </a:cubicBezTo>
                  <a:cubicBezTo>
                    <a:pt x="81" y="51"/>
                    <a:pt x="0" y="119"/>
                    <a:pt x="13" y="176"/>
                  </a:cubicBezTo>
                </a:path>
              </a:pathLst>
            </a:custGeom>
            <a:solidFill>
              <a:srgbClr val="2C2E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320">
              <a:extLst>
                <a:ext uri="{FF2B5EF4-FFF2-40B4-BE49-F238E27FC236}">
                  <a16:creationId xmlns:a16="http://schemas.microsoft.com/office/drawing/2014/main" id="{A378A61E-EFD3-0040-A1C2-192A863B9020}"/>
                </a:ext>
              </a:extLst>
            </p:cNvPr>
            <p:cNvSpPr>
              <a:spLocks/>
            </p:cNvSpPr>
            <p:nvPr/>
          </p:nvSpPr>
          <p:spPr bwMode="auto">
            <a:xfrm>
              <a:off x="-1291878" y="775677"/>
              <a:ext cx="3889073" cy="1024751"/>
            </a:xfrm>
            <a:custGeom>
              <a:avLst/>
              <a:gdLst>
                <a:gd name="T0" fmla="*/ 8 w 1361"/>
                <a:gd name="T1" fmla="*/ 346 h 358"/>
                <a:gd name="T2" fmla="*/ 29 w 1361"/>
                <a:gd name="T3" fmla="*/ 356 h 358"/>
                <a:gd name="T4" fmla="*/ 1344 w 1361"/>
                <a:gd name="T5" fmla="*/ 57 h 358"/>
                <a:gd name="T6" fmla="*/ 1359 w 1361"/>
                <a:gd name="T7" fmla="*/ 40 h 358"/>
                <a:gd name="T8" fmla="*/ 1353 w 1361"/>
                <a:gd name="T9" fmla="*/ 12 h 358"/>
                <a:gd name="T10" fmla="*/ 1332 w 1361"/>
                <a:gd name="T11" fmla="*/ 2 h 358"/>
                <a:gd name="T12" fmla="*/ 17 w 1361"/>
                <a:gd name="T13" fmla="*/ 301 h 358"/>
                <a:gd name="T14" fmla="*/ 2 w 1361"/>
                <a:gd name="T15" fmla="*/ 318 h 358"/>
                <a:gd name="T16" fmla="*/ 8 w 1361"/>
                <a:gd name="T17" fmla="*/ 346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61" h="358">
                  <a:moveTo>
                    <a:pt x="8" y="346"/>
                  </a:moveTo>
                  <a:cubicBezTo>
                    <a:pt x="10" y="354"/>
                    <a:pt x="19" y="358"/>
                    <a:pt x="29" y="356"/>
                  </a:cubicBezTo>
                  <a:cubicBezTo>
                    <a:pt x="1344" y="57"/>
                    <a:pt x="1344" y="57"/>
                    <a:pt x="1344" y="57"/>
                  </a:cubicBezTo>
                  <a:cubicBezTo>
                    <a:pt x="1354" y="55"/>
                    <a:pt x="1361" y="47"/>
                    <a:pt x="1359" y="40"/>
                  </a:cubicBezTo>
                  <a:cubicBezTo>
                    <a:pt x="1353" y="12"/>
                    <a:pt x="1353" y="12"/>
                    <a:pt x="1353" y="12"/>
                  </a:cubicBezTo>
                  <a:cubicBezTo>
                    <a:pt x="1351" y="4"/>
                    <a:pt x="1342" y="0"/>
                    <a:pt x="1332" y="2"/>
                  </a:cubicBezTo>
                  <a:cubicBezTo>
                    <a:pt x="17" y="301"/>
                    <a:pt x="17" y="301"/>
                    <a:pt x="17" y="301"/>
                  </a:cubicBezTo>
                  <a:cubicBezTo>
                    <a:pt x="7" y="303"/>
                    <a:pt x="0" y="311"/>
                    <a:pt x="2" y="318"/>
                  </a:cubicBezTo>
                  <a:lnTo>
                    <a:pt x="8" y="346"/>
                  </a:lnTo>
                  <a:close/>
                </a:path>
              </a:pathLst>
            </a:custGeom>
            <a:solidFill>
              <a:srgbClr val="2C2E3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321">
              <a:extLst>
                <a:ext uri="{FF2B5EF4-FFF2-40B4-BE49-F238E27FC236}">
                  <a16:creationId xmlns:a16="http://schemas.microsoft.com/office/drawing/2014/main" id="{6A0F6F5D-AD9E-CA41-AE49-753E62D7EA7B}"/>
                </a:ext>
              </a:extLst>
            </p:cNvPr>
            <p:cNvSpPr>
              <a:spLocks/>
            </p:cNvSpPr>
            <p:nvPr/>
          </p:nvSpPr>
          <p:spPr bwMode="auto">
            <a:xfrm>
              <a:off x="1442571" y="1739938"/>
              <a:ext cx="896657" cy="266862"/>
            </a:xfrm>
            <a:custGeom>
              <a:avLst/>
              <a:gdLst>
                <a:gd name="T0" fmla="*/ 314 w 314"/>
                <a:gd name="T1" fmla="*/ 0 h 93"/>
                <a:gd name="T2" fmla="*/ 0 w 314"/>
                <a:gd name="T3" fmla="*/ 71 h 93"/>
                <a:gd name="T4" fmla="*/ 4 w 314"/>
                <a:gd name="T5" fmla="*/ 82 h 93"/>
                <a:gd name="T6" fmla="*/ 5 w 314"/>
                <a:gd name="T7" fmla="*/ 93 h 93"/>
                <a:gd name="T8" fmla="*/ 294 w 314"/>
                <a:gd name="T9" fmla="*/ 22 h 93"/>
                <a:gd name="T10" fmla="*/ 263 w 314"/>
                <a:gd name="T11" fmla="*/ 53 h 93"/>
                <a:gd name="T12" fmla="*/ 285 w 314"/>
                <a:gd name="T13" fmla="*/ 48 h 93"/>
                <a:gd name="T14" fmla="*/ 301 w 314"/>
                <a:gd name="T15" fmla="*/ 35 h 93"/>
                <a:gd name="T16" fmla="*/ 314 w 314"/>
                <a:gd name="T17"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4" h="93">
                  <a:moveTo>
                    <a:pt x="314" y="0"/>
                  </a:moveTo>
                  <a:cubicBezTo>
                    <a:pt x="0" y="71"/>
                    <a:pt x="0" y="71"/>
                    <a:pt x="0" y="71"/>
                  </a:cubicBezTo>
                  <a:cubicBezTo>
                    <a:pt x="2" y="75"/>
                    <a:pt x="3" y="78"/>
                    <a:pt x="4" y="82"/>
                  </a:cubicBezTo>
                  <a:cubicBezTo>
                    <a:pt x="5" y="86"/>
                    <a:pt x="5" y="89"/>
                    <a:pt x="5" y="93"/>
                  </a:cubicBezTo>
                  <a:cubicBezTo>
                    <a:pt x="294" y="22"/>
                    <a:pt x="294" y="22"/>
                    <a:pt x="294" y="22"/>
                  </a:cubicBezTo>
                  <a:cubicBezTo>
                    <a:pt x="263" y="53"/>
                    <a:pt x="263" y="53"/>
                    <a:pt x="263" y="53"/>
                  </a:cubicBezTo>
                  <a:cubicBezTo>
                    <a:pt x="285" y="48"/>
                    <a:pt x="285" y="48"/>
                    <a:pt x="285" y="48"/>
                  </a:cubicBezTo>
                  <a:cubicBezTo>
                    <a:pt x="292" y="46"/>
                    <a:pt x="299" y="41"/>
                    <a:pt x="301" y="35"/>
                  </a:cubicBezTo>
                  <a:cubicBezTo>
                    <a:pt x="314" y="0"/>
                    <a:pt x="314" y="0"/>
                    <a:pt x="314" y="0"/>
                  </a:cubicBezTo>
                </a:path>
              </a:pathLst>
            </a:custGeom>
            <a:solidFill>
              <a:srgbClr val="BDBE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4" name="Freeform 323">
              <a:extLst>
                <a:ext uri="{FF2B5EF4-FFF2-40B4-BE49-F238E27FC236}">
                  <a16:creationId xmlns:a16="http://schemas.microsoft.com/office/drawing/2014/main" id="{F7DF44D0-B06A-8043-96DB-1D8FB3ECA7FB}"/>
                </a:ext>
              </a:extLst>
            </p:cNvPr>
            <p:cNvSpPr>
              <a:spLocks/>
            </p:cNvSpPr>
            <p:nvPr/>
          </p:nvSpPr>
          <p:spPr bwMode="auto">
            <a:xfrm>
              <a:off x="-622943" y="2209616"/>
              <a:ext cx="914448" cy="291769"/>
            </a:xfrm>
            <a:custGeom>
              <a:avLst/>
              <a:gdLst>
                <a:gd name="T0" fmla="*/ 315 w 320"/>
                <a:gd name="T1" fmla="*/ 0 h 102"/>
                <a:gd name="T2" fmla="*/ 0 w 320"/>
                <a:gd name="T3" fmla="*/ 71 h 102"/>
                <a:gd name="T4" fmla="*/ 27 w 320"/>
                <a:gd name="T5" fmla="*/ 97 h 102"/>
                <a:gd name="T6" fmla="*/ 39 w 320"/>
                <a:gd name="T7" fmla="*/ 102 h 102"/>
                <a:gd name="T8" fmla="*/ 43 w 320"/>
                <a:gd name="T9" fmla="*/ 98 h 102"/>
                <a:gd name="T10" fmla="*/ 320 w 320"/>
                <a:gd name="T11" fmla="*/ 30 h 102"/>
                <a:gd name="T12" fmla="*/ 316 w 320"/>
                <a:gd name="T13" fmla="*/ 18 h 102"/>
                <a:gd name="T14" fmla="*/ 315 w 320"/>
                <a:gd name="T15" fmla="*/ 0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20" h="102">
                  <a:moveTo>
                    <a:pt x="315" y="0"/>
                  </a:moveTo>
                  <a:cubicBezTo>
                    <a:pt x="0" y="71"/>
                    <a:pt x="0" y="71"/>
                    <a:pt x="0" y="71"/>
                  </a:cubicBezTo>
                  <a:cubicBezTo>
                    <a:pt x="27" y="97"/>
                    <a:pt x="27" y="97"/>
                    <a:pt x="27" y="97"/>
                  </a:cubicBezTo>
                  <a:cubicBezTo>
                    <a:pt x="30" y="100"/>
                    <a:pt x="34" y="102"/>
                    <a:pt x="39" y="102"/>
                  </a:cubicBezTo>
                  <a:cubicBezTo>
                    <a:pt x="43" y="98"/>
                    <a:pt x="43" y="98"/>
                    <a:pt x="43" y="98"/>
                  </a:cubicBezTo>
                  <a:cubicBezTo>
                    <a:pt x="320" y="30"/>
                    <a:pt x="320" y="30"/>
                    <a:pt x="320" y="30"/>
                  </a:cubicBezTo>
                  <a:cubicBezTo>
                    <a:pt x="319" y="26"/>
                    <a:pt x="317" y="22"/>
                    <a:pt x="316" y="18"/>
                  </a:cubicBezTo>
                  <a:cubicBezTo>
                    <a:pt x="315" y="12"/>
                    <a:pt x="315" y="6"/>
                    <a:pt x="315" y="0"/>
                  </a:cubicBezTo>
                </a:path>
              </a:pathLst>
            </a:custGeom>
            <a:solidFill>
              <a:srgbClr val="BDBEC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5" name="Freeform 325">
              <a:extLst>
                <a:ext uri="{FF2B5EF4-FFF2-40B4-BE49-F238E27FC236}">
                  <a16:creationId xmlns:a16="http://schemas.microsoft.com/office/drawing/2014/main" id="{2E5AFBBA-7569-8F4B-9F70-01973BF5160F}"/>
                </a:ext>
              </a:extLst>
            </p:cNvPr>
            <p:cNvSpPr>
              <a:spLocks/>
            </p:cNvSpPr>
            <p:nvPr/>
          </p:nvSpPr>
          <p:spPr bwMode="auto">
            <a:xfrm>
              <a:off x="277272" y="2209616"/>
              <a:ext cx="23129" cy="85396"/>
            </a:xfrm>
            <a:custGeom>
              <a:avLst/>
              <a:gdLst>
                <a:gd name="T0" fmla="*/ 1 w 8"/>
                <a:gd name="T1" fmla="*/ 0 h 30"/>
                <a:gd name="T2" fmla="*/ 0 w 8"/>
                <a:gd name="T3" fmla="*/ 0 h 30"/>
                <a:gd name="T4" fmla="*/ 1 w 8"/>
                <a:gd name="T5" fmla="*/ 18 h 30"/>
                <a:gd name="T6" fmla="*/ 5 w 8"/>
                <a:gd name="T7" fmla="*/ 30 h 30"/>
                <a:gd name="T8" fmla="*/ 8 w 8"/>
                <a:gd name="T9" fmla="*/ 29 h 30"/>
                <a:gd name="T10" fmla="*/ 2 w 8"/>
                <a:gd name="T11" fmla="*/ 15 h 30"/>
                <a:gd name="T12" fmla="*/ 1 w 8"/>
                <a:gd name="T13" fmla="*/ 0 h 30"/>
              </a:gdLst>
              <a:ahLst/>
              <a:cxnLst>
                <a:cxn ang="0">
                  <a:pos x="T0" y="T1"/>
                </a:cxn>
                <a:cxn ang="0">
                  <a:pos x="T2" y="T3"/>
                </a:cxn>
                <a:cxn ang="0">
                  <a:pos x="T4" y="T5"/>
                </a:cxn>
                <a:cxn ang="0">
                  <a:pos x="T6" y="T7"/>
                </a:cxn>
                <a:cxn ang="0">
                  <a:pos x="T8" y="T9"/>
                </a:cxn>
                <a:cxn ang="0">
                  <a:pos x="T10" y="T11"/>
                </a:cxn>
                <a:cxn ang="0">
                  <a:pos x="T12" y="T13"/>
                </a:cxn>
              </a:cxnLst>
              <a:rect l="0" t="0" r="r" b="b"/>
              <a:pathLst>
                <a:path w="8" h="30">
                  <a:moveTo>
                    <a:pt x="1" y="0"/>
                  </a:moveTo>
                  <a:cubicBezTo>
                    <a:pt x="0" y="0"/>
                    <a:pt x="0" y="0"/>
                    <a:pt x="0" y="0"/>
                  </a:cubicBezTo>
                  <a:cubicBezTo>
                    <a:pt x="0" y="6"/>
                    <a:pt x="0" y="12"/>
                    <a:pt x="1" y="18"/>
                  </a:cubicBezTo>
                  <a:cubicBezTo>
                    <a:pt x="2" y="22"/>
                    <a:pt x="4" y="26"/>
                    <a:pt x="5" y="30"/>
                  </a:cubicBezTo>
                  <a:cubicBezTo>
                    <a:pt x="8" y="29"/>
                    <a:pt x="8" y="29"/>
                    <a:pt x="8" y="29"/>
                  </a:cubicBezTo>
                  <a:cubicBezTo>
                    <a:pt x="5" y="24"/>
                    <a:pt x="3" y="20"/>
                    <a:pt x="2" y="15"/>
                  </a:cubicBezTo>
                  <a:cubicBezTo>
                    <a:pt x="1" y="10"/>
                    <a:pt x="1" y="5"/>
                    <a:pt x="1" y="0"/>
                  </a:cubicBezTo>
                </a:path>
              </a:pathLst>
            </a:custGeom>
            <a:solidFill>
              <a:srgbClr val="8C8E9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pic>
          <p:nvPicPr>
            <p:cNvPr id="96" name="Picture 326">
              <a:extLst>
                <a:ext uri="{FF2B5EF4-FFF2-40B4-BE49-F238E27FC236}">
                  <a16:creationId xmlns:a16="http://schemas.microsoft.com/office/drawing/2014/main" id="{29ACE87B-78D9-7F43-A61F-4DB781956A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0830" y="2280779"/>
              <a:ext cx="42698" cy="515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7" name="Freeform 327">
              <a:extLst>
                <a:ext uri="{FF2B5EF4-FFF2-40B4-BE49-F238E27FC236}">
                  <a16:creationId xmlns:a16="http://schemas.microsoft.com/office/drawing/2014/main" id="{EBFD4E67-AA54-5147-B0BC-7DB9DEF82686}"/>
                </a:ext>
              </a:extLst>
            </p:cNvPr>
            <p:cNvSpPr>
              <a:spLocks/>
            </p:cNvSpPr>
            <p:nvPr/>
          </p:nvSpPr>
          <p:spPr bwMode="auto">
            <a:xfrm>
              <a:off x="279052" y="2207837"/>
              <a:ext cx="42698" cy="110303"/>
            </a:xfrm>
            <a:custGeom>
              <a:avLst/>
              <a:gdLst>
                <a:gd name="T0" fmla="*/ 1 w 15"/>
                <a:gd name="T1" fmla="*/ 0 h 39"/>
                <a:gd name="T2" fmla="*/ 0 w 15"/>
                <a:gd name="T3" fmla="*/ 1 h 39"/>
                <a:gd name="T4" fmla="*/ 1 w 15"/>
                <a:gd name="T5" fmla="*/ 16 h 39"/>
                <a:gd name="T6" fmla="*/ 7 w 15"/>
                <a:gd name="T7" fmla="*/ 30 h 39"/>
                <a:gd name="T8" fmla="*/ 12 w 15"/>
                <a:gd name="T9" fmla="*/ 39 h 39"/>
                <a:gd name="T10" fmla="*/ 15 w 15"/>
                <a:gd name="T11" fmla="*/ 39 h 39"/>
                <a:gd name="T12" fmla="*/ 2 w 15"/>
                <a:gd name="T13" fmla="*/ 12 h 39"/>
                <a:gd name="T14" fmla="*/ 1 w 15"/>
                <a:gd name="T15" fmla="*/ 0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39">
                  <a:moveTo>
                    <a:pt x="1" y="0"/>
                  </a:moveTo>
                  <a:cubicBezTo>
                    <a:pt x="0" y="1"/>
                    <a:pt x="0" y="1"/>
                    <a:pt x="0" y="1"/>
                  </a:cubicBezTo>
                  <a:cubicBezTo>
                    <a:pt x="0" y="6"/>
                    <a:pt x="0" y="11"/>
                    <a:pt x="1" y="16"/>
                  </a:cubicBezTo>
                  <a:cubicBezTo>
                    <a:pt x="2" y="21"/>
                    <a:pt x="4" y="25"/>
                    <a:pt x="7" y="30"/>
                  </a:cubicBezTo>
                  <a:cubicBezTo>
                    <a:pt x="8" y="33"/>
                    <a:pt x="10" y="36"/>
                    <a:pt x="12" y="39"/>
                  </a:cubicBezTo>
                  <a:cubicBezTo>
                    <a:pt x="15" y="39"/>
                    <a:pt x="15" y="39"/>
                    <a:pt x="15" y="39"/>
                  </a:cubicBezTo>
                  <a:cubicBezTo>
                    <a:pt x="9" y="30"/>
                    <a:pt x="4" y="20"/>
                    <a:pt x="2" y="12"/>
                  </a:cubicBezTo>
                  <a:cubicBezTo>
                    <a:pt x="1" y="8"/>
                    <a:pt x="1" y="4"/>
                    <a:pt x="1" y="0"/>
                  </a:cubicBezTo>
                </a:path>
              </a:pathLst>
            </a:custGeom>
            <a:solidFill>
              <a:srgbClr val="38558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8" name="Freeform 328">
              <a:extLst>
                <a:ext uri="{FF2B5EF4-FFF2-40B4-BE49-F238E27FC236}">
                  <a16:creationId xmlns:a16="http://schemas.microsoft.com/office/drawing/2014/main" id="{CF5E15DB-5773-8048-B3D8-BDE6AE978651}"/>
                </a:ext>
              </a:extLst>
            </p:cNvPr>
            <p:cNvSpPr>
              <a:spLocks/>
            </p:cNvSpPr>
            <p:nvPr/>
          </p:nvSpPr>
          <p:spPr bwMode="auto">
            <a:xfrm>
              <a:off x="282610" y="1944533"/>
              <a:ext cx="1177752" cy="373607"/>
            </a:xfrm>
            <a:custGeom>
              <a:avLst/>
              <a:gdLst>
                <a:gd name="T0" fmla="*/ 406 w 412"/>
                <a:gd name="T1" fmla="*/ 0 h 131"/>
                <a:gd name="T2" fmla="*/ 0 w 412"/>
                <a:gd name="T3" fmla="*/ 92 h 131"/>
                <a:gd name="T4" fmla="*/ 1 w 412"/>
                <a:gd name="T5" fmla="*/ 104 h 131"/>
                <a:gd name="T6" fmla="*/ 14 w 412"/>
                <a:gd name="T7" fmla="*/ 131 h 131"/>
                <a:gd name="T8" fmla="*/ 410 w 412"/>
                <a:gd name="T9" fmla="*/ 41 h 131"/>
                <a:gd name="T10" fmla="*/ 411 w 412"/>
                <a:gd name="T11" fmla="*/ 22 h 131"/>
                <a:gd name="T12" fmla="*/ 410 w 412"/>
                <a:gd name="T13" fmla="*/ 11 h 131"/>
                <a:gd name="T14" fmla="*/ 406 w 412"/>
                <a:gd name="T15" fmla="*/ 0 h 1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2" h="131">
                  <a:moveTo>
                    <a:pt x="406" y="0"/>
                  </a:moveTo>
                  <a:cubicBezTo>
                    <a:pt x="0" y="92"/>
                    <a:pt x="0" y="92"/>
                    <a:pt x="0" y="92"/>
                  </a:cubicBezTo>
                  <a:cubicBezTo>
                    <a:pt x="0" y="96"/>
                    <a:pt x="0" y="100"/>
                    <a:pt x="1" y="104"/>
                  </a:cubicBezTo>
                  <a:cubicBezTo>
                    <a:pt x="3" y="112"/>
                    <a:pt x="8" y="122"/>
                    <a:pt x="14" y="131"/>
                  </a:cubicBezTo>
                  <a:cubicBezTo>
                    <a:pt x="410" y="41"/>
                    <a:pt x="410" y="41"/>
                    <a:pt x="410" y="41"/>
                  </a:cubicBezTo>
                  <a:cubicBezTo>
                    <a:pt x="411" y="34"/>
                    <a:pt x="412" y="28"/>
                    <a:pt x="411" y="22"/>
                  </a:cubicBezTo>
                  <a:cubicBezTo>
                    <a:pt x="411" y="18"/>
                    <a:pt x="411" y="15"/>
                    <a:pt x="410" y="11"/>
                  </a:cubicBezTo>
                  <a:cubicBezTo>
                    <a:pt x="409" y="7"/>
                    <a:pt x="408" y="4"/>
                    <a:pt x="406" y="0"/>
                  </a:cubicBezTo>
                </a:path>
              </a:pathLst>
            </a:custGeom>
            <a:solidFill>
              <a:srgbClr val="2122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9" name="Freeform 329">
              <a:extLst>
                <a:ext uri="{FF2B5EF4-FFF2-40B4-BE49-F238E27FC236}">
                  <a16:creationId xmlns:a16="http://schemas.microsoft.com/office/drawing/2014/main" id="{33257D8E-AFDC-8C42-8B4B-3CC7CDF54E22}"/>
                </a:ext>
              </a:extLst>
            </p:cNvPr>
            <p:cNvSpPr>
              <a:spLocks/>
            </p:cNvSpPr>
            <p:nvPr/>
          </p:nvSpPr>
          <p:spPr bwMode="auto">
            <a:xfrm>
              <a:off x="-1272308" y="884200"/>
              <a:ext cx="3874840" cy="1611848"/>
            </a:xfrm>
            <a:custGeom>
              <a:avLst/>
              <a:gdLst>
                <a:gd name="T0" fmla="*/ 11 w 1356"/>
                <a:gd name="T1" fmla="*/ 303 h 563"/>
                <a:gd name="T2" fmla="*/ 1340 w 1356"/>
                <a:gd name="T3" fmla="*/ 2 h 563"/>
                <a:gd name="T4" fmla="*/ 1353 w 1356"/>
                <a:gd name="T5" fmla="*/ 17 h 563"/>
                <a:gd name="T6" fmla="*/ 1267 w 1356"/>
                <a:gd name="T7" fmla="*/ 293 h 563"/>
                <a:gd name="T8" fmla="*/ 1267 w 1356"/>
                <a:gd name="T9" fmla="*/ 294 h 563"/>
                <a:gd name="T10" fmla="*/ 1267 w 1356"/>
                <a:gd name="T11" fmla="*/ 294 h 563"/>
                <a:gd name="T12" fmla="*/ 1254 w 1356"/>
                <a:gd name="T13" fmla="*/ 329 h 563"/>
                <a:gd name="T14" fmla="*/ 1237 w 1356"/>
                <a:gd name="T15" fmla="*/ 342 h 563"/>
                <a:gd name="T16" fmla="*/ 270 w 1356"/>
                <a:gd name="T17" fmla="*/ 561 h 563"/>
                <a:gd name="T18" fmla="*/ 249 w 1356"/>
                <a:gd name="T19" fmla="*/ 557 h 563"/>
                <a:gd name="T20" fmla="*/ 222 w 1356"/>
                <a:gd name="T21" fmla="*/ 531 h 563"/>
                <a:gd name="T22" fmla="*/ 223 w 1356"/>
                <a:gd name="T23" fmla="*/ 531 h 563"/>
                <a:gd name="T24" fmla="*/ 222 w 1356"/>
                <a:gd name="T25" fmla="*/ 530 h 563"/>
                <a:gd name="T26" fmla="*/ 8 w 1356"/>
                <a:gd name="T27" fmla="*/ 322 h 563"/>
                <a:gd name="T28" fmla="*/ 11 w 1356"/>
                <a:gd name="T29" fmla="*/ 303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56" h="563">
                  <a:moveTo>
                    <a:pt x="11" y="303"/>
                  </a:moveTo>
                  <a:cubicBezTo>
                    <a:pt x="1340" y="2"/>
                    <a:pt x="1340" y="2"/>
                    <a:pt x="1340" y="2"/>
                  </a:cubicBezTo>
                  <a:cubicBezTo>
                    <a:pt x="1350" y="0"/>
                    <a:pt x="1356" y="6"/>
                    <a:pt x="1353" y="17"/>
                  </a:cubicBezTo>
                  <a:cubicBezTo>
                    <a:pt x="1267" y="293"/>
                    <a:pt x="1267" y="293"/>
                    <a:pt x="1267" y="293"/>
                  </a:cubicBezTo>
                  <a:cubicBezTo>
                    <a:pt x="1267" y="294"/>
                    <a:pt x="1267" y="294"/>
                    <a:pt x="1267" y="294"/>
                  </a:cubicBezTo>
                  <a:cubicBezTo>
                    <a:pt x="1267" y="294"/>
                    <a:pt x="1267" y="294"/>
                    <a:pt x="1267" y="294"/>
                  </a:cubicBezTo>
                  <a:cubicBezTo>
                    <a:pt x="1254" y="329"/>
                    <a:pt x="1254" y="329"/>
                    <a:pt x="1254" y="329"/>
                  </a:cubicBezTo>
                  <a:cubicBezTo>
                    <a:pt x="1252" y="334"/>
                    <a:pt x="1245" y="340"/>
                    <a:pt x="1237" y="342"/>
                  </a:cubicBezTo>
                  <a:cubicBezTo>
                    <a:pt x="270" y="561"/>
                    <a:pt x="270" y="561"/>
                    <a:pt x="270" y="561"/>
                  </a:cubicBezTo>
                  <a:cubicBezTo>
                    <a:pt x="263" y="563"/>
                    <a:pt x="253" y="561"/>
                    <a:pt x="249" y="557"/>
                  </a:cubicBezTo>
                  <a:cubicBezTo>
                    <a:pt x="222" y="531"/>
                    <a:pt x="222" y="531"/>
                    <a:pt x="222" y="531"/>
                  </a:cubicBezTo>
                  <a:cubicBezTo>
                    <a:pt x="223" y="531"/>
                    <a:pt x="223" y="531"/>
                    <a:pt x="223" y="531"/>
                  </a:cubicBezTo>
                  <a:cubicBezTo>
                    <a:pt x="222" y="530"/>
                    <a:pt x="222" y="530"/>
                    <a:pt x="222" y="530"/>
                  </a:cubicBezTo>
                  <a:cubicBezTo>
                    <a:pt x="8" y="322"/>
                    <a:pt x="8" y="322"/>
                    <a:pt x="8" y="322"/>
                  </a:cubicBezTo>
                  <a:cubicBezTo>
                    <a:pt x="0" y="314"/>
                    <a:pt x="1" y="306"/>
                    <a:pt x="11" y="303"/>
                  </a:cubicBezTo>
                  <a:close/>
                </a:path>
              </a:pathLst>
            </a:custGeom>
            <a:solidFill>
              <a:srgbClr val="4146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0" name="Freeform 330">
              <a:extLst>
                <a:ext uri="{FF2B5EF4-FFF2-40B4-BE49-F238E27FC236}">
                  <a16:creationId xmlns:a16="http://schemas.microsoft.com/office/drawing/2014/main" id="{7937E5CC-F2E9-5C47-A747-EDAD24C960B3}"/>
                </a:ext>
              </a:extLst>
            </p:cNvPr>
            <p:cNvSpPr>
              <a:spLocks/>
            </p:cNvSpPr>
            <p:nvPr/>
          </p:nvSpPr>
          <p:spPr bwMode="auto">
            <a:xfrm>
              <a:off x="-1178017" y="948247"/>
              <a:ext cx="3718281" cy="1478416"/>
            </a:xfrm>
            <a:custGeom>
              <a:avLst/>
              <a:gdLst>
                <a:gd name="T0" fmla="*/ 1301 w 1301"/>
                <a:gd name="T1" fmla="*/ 0 h 517"/>
                <a:gd name="T2" fmla="*/ 1205 w 1301"/>
                <a:gd name="T3" fmla="*/ 295 h 517"/>
                <a:gd name="T4" fmla="*/ 227 w 1301"/>
                <a:gd name="T5" fmla="*/ 517 h 517"/>
                <a:gd name="T6" fmla="*/ 2 w 1301"/>
                <a:gd name="T7" fmla="*/ 296 h 517"/>
                <a:gd name="T8" fmla="*/ 1301 w 1301"/>
                <a:gd name="T9" fmla="*/ 0 h 517"/>
              </a:gdLst>
              <a:ahLst/>
              <a:cxnLst>
                <a:cxn ang="0">
                  <a:pos x="T0" y="T1"/>
                </a:cxn>
                <a:cxn ang="0">
                  <a:pos x="T2" y="T3"/>
                </a:cxn>
                <a:cxn ang="0">
                  <a:pos x="T4" y="T5"/>
                </a:cxn>
                <a:cxn ang="0">
                  <a:pos x="T6" y="T7"/>
                </a:cxn>
                <a:cxn ang="0">
                  <a:pos x="T8" y="T9"/>
                </a:cxn>
              </a:cxnLst>
              <a:rect l="0" t="0" r="r" b="b"/>
              <a:pathLst>
                <a:path w="1301" h="517">
                  <a:moveTo>
                    <a:pt x="1301" y="0"/>
                  </a:moveTo>
                  <a:cubicBezTo>
                    <a:pt x="1205" y="295"/>
                    <a:pt x="1205" y="295"/>
                    <a:pt x="1205" y="295"/>
                  </a:cubicBezTo>
                  <a:cubicBezTo>
                    <a:pt x="227" y="517"/>
                    <a:pt x="227" y="517"/>
                    <a:pt x="227" y="517"/>
                  </a:cubicBezTo>
                  <a:cubicBezTo>
                    <a:pt x="2" y="296"/>
                    <a:pt x="2" y="296"/>
                    <a:pt x="2" y="296"/>
                  </a:cubicBezTo>
                  <a:cubicBezTo>
                    <a:pt x="0" y="295"/>
                    <a:pt x="1301" y="0"/>
                    <a:pt x="1301"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1" name="Freeform 331">
              <a:extLst>
                <a:ext uri="{FF2B5EF4-FFF2-40B4-BE49-F238E27FC236}">
                  <a16:creationId xmlns:a16="http://schemas.microsoft.com/office/drawing/2014/main" id="{2464A267-C609-9A4B-B18D-ED29F69276E2}"/>
                </a:ext>
              </a:extLst>
            </p:cNvPr>
            <p:cNvSpPr>
              <a:spLocks/>
            </p:cNvSpPr>
            <p:nvPr/>
          </p:nvSpPr>
          <p:spPr bwMode="auto">
            <a:xfrm>
              <a:off x="-1174459" y="944689"/>
              <a:ext cx="3725398" cy="1485533"/>
            </a:xfrm>
            <a:custGeom>
              <a:avLst/>
              <a:gdLst>
                <a:gd name="T0" fmla="*/ 2094 w 2094"/>
                <a:gd name="T1" fmla="*/ 0 h 835"/>
                <a:gd name="T2" fmla="*/ 1943 w 2094"/>
                <a:gd name="T3" fmla="*/ 483 h 835"/>
                <a:gd name="T4" fmla="*/ 358 w 2094"/>
                <a:gd name="T5" fmla="*/ 835 h 835"/>
                <a:gd name="T6" fmla="*/ 0 w 2094"/>
                <a:gd name="T7" fmla="*/ 476 h 835"/>
                <a:gd name="T8" fmla="*/ 2094 w 2094"/>
                <a:gd name="T9" fmla="*/ 0 h 835"/>
              </a:gdLst>
              <a:ahLst/>
              <a:cxnLst>
                <a:cxn ang="0">
                  <a:pos x="T0" y="T1"/>
                </a:cxn>
                <a:cxn ang="0">
                  <a:pos x="T2" y="T3"/>
                </a:cxn>
                <a:cxn ang="0">
                  <a:pos x="T4" y="T5"/>
                </a:cxn>
                <a:cxn ang="0">
                  <a:pos x="T6" y="T7"/>
                </a:cxn>
                <a:cxn ang="0">
                  <a:pos x="T8" y="T9"/>
                </a:cxn>
              </a:cxnLst>
              <a:rect l="0" t="0" r="r" b="b"/>
              <a:pathLst>
                <a:path w="2094" h="835">
                  <a:moveTo>
                    <a:pt x="2094" y="0"/>
                  </a:moveTo>
                  <a:lnTo>
                    <a:pt x="1943" y="483"/>
                  </a:lnTo>
                  <a:lnTo>
                    <a:pt x="358" y="835"/>
                  </a:lnTo>
                  <a:lnTo>
                    <a:pt x="0" y="476"/>
                  </a:lnTo>
                  <a:lnTo>
                    <a:pt x="2094" y="0"/>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02" name="Freeform 332">
              <a:extLst>
                <a:ext uri="{FF2B5EF4-FFF2-40B4-BE49-F238E27FC236}">
                  <a16:creationId xmlns:a16="http://schemas.microsoft.com/office/drawing/2014/main" id="{8FAC740D-6DBA-0744-A560-8EE80A5D8D76}"/>
                </a:ext>
              </a:extLst>
            </p:cNvPr>
            <p:cNvSpPr>
              <a:spLocks/>
            </p:cNvSpPr>
            <p:nvPr/>
          </p:nvSpPr>
          <p:spPr bwMode="auto">
            <a:xfrm>
              <a:off x="844800" y="944689"/>
              <a:ext cx="1706140" cy="1170636"/>
            </a:xfrm>
            <a:custGeom>
              <a:avLst/>
              <a:gdLst>
                <a:gd name="T0" fmla="*/ 959 w 959"/>
                <a:gd name="T1" fmla="*/ 0 h 658"/>
                <a:gd name="T2" fmla="*/ 0 w 959"/>
                <a:gd name="T3" fmla="*/ 658 h 658"/>
                <a:gd name="T4" fmla="*/ 808 w 959"/>
                <a:gd name="T5" fmla="*/ 483 h 658"/>
                <a:gd name="T6" fmla="*/ 959 w 959"/>
                <a:gd name="T7" fmla="*/ 0 h 658"/>
              </a:gdLst>
              <a:ahLst/>
              <a:cxnLst>
                <a:cxn ang="0">
                  <a:pos x="T0" y="T1"/>
                </a:cxn>
                <a:cxn ang="0">
                  <a:pos x="T2" y="T3"/>
                </a:cxn>
                <a:cxn ang="0">
                  <a:pos x="T4" y="T5"/>
                </a:cxn>
                <a:cxn ang="0">
                  <a:pos x="T6" y="T7"/>
                </a:cxn>
              </a:cxnLst>
              <a:rect l="0" t="0" r="r" b="b"/>
              <a:pathLst>
                <a:path w="959" h="658">
                  <a:moveTo>
                    <a:pt x="959" y="0"/>
                  </a:moveTo>
                  <a:lnTo>
                    <a:pt x="0" y="658"/>
                  </a:lnTo>
                  <a:lnTo>
                    <a:pt x="808" y="483"/>
                  </a:lnTo>
                  <a:lnTo>
                    <a:pt x="959" y="0"/>
                  </a:lnTo>
                  <a:close/>
                </a:path>
              </a:pathLst>
            </a:custGeom>
            <a:solidFill>
              <a:srgbClr val="F9F9F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41531335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B92E1-0BCE-584D-A577-3207F5C0588C}"/>
              </a:ext>
            </a:extLst>
          </p:cNvPr>
          <p:cNvSpPr txBox="1">
            <a:spLocks/>
          </p:cNvSpPr>
          <p:nvPr/>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mn-lt"/>
                <a:ea typeface="+mn-ea"/>
                <a:cs typeface="+mn-ea"/>
                <a:sym typeface="+mn-lt"/>
              </a:rPr>
              <a:t>Who are BTS?</a:t>
            </a:r>
            <a:endParaRPr lang="en-GB" altLang="zh-CN" sz="1800" dirty="0">
              <a:solidFill>
                <a:schemeClr val="tx1">
                  <a:lumMod val="65000"/>
                  <a:lumOff val="35000"/>
                </a:schemeClr>
              </a:solidFill>
              <a:latin typeface="+mn-lt"/>
              <a:ea typeface="+mn-ea"/>
              <a:cs typeface="+mn-ea"/>
              <a:sym typeface="+mn-lt"/>
            </a:endParaRPr>
          </a:p>
        </p:txBody>
      </p:sp>
      <p:sp>
        <p:nvSpPr>
          <p:cNvPr id="3" name="Diamond 33">
            <a:extLst>
              <a:ext uri="{FF2B5EF4-FFF2-40B4-BE49-F238E27FC236}">
                <a16:creationId xmlns:a16="http://schemas.microsoft.com/office/drawing/2014/main" id="{64E0F7FD-6669-E249-951D-9FF89410FC4C}"/>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pic>
        <p:nvPicPr>
          <p:cNvPr id="4" name="Picture 3">
            <a:extLst>
              <a:ext uri="{FF2B5EF4-FFF2-40B4-BE49-F238E27FC236}">
                <a16:creationId xmlns:a16="http://schemas.microsoft.com/office/drawing/2014/main" id="{119B5B71-C708-8941-AA97-36670D55A4A5}"/>
              </a:ext>
            </a:extLst>
          </p:cNvPr>
          <p:cNvPicPr>
            <a:picLocks noChangeAspect="1"/>
          </p:cNvPicPr>
          <p:nvPr/>
        </p:nvPicPr>
        <p:blipFill>
          <a:blip r:embed="rId3"/>
          <a:stretch>
            <a:fillRect/>
          </a:stretch>
        </p:blipFill>
        <p:spPr>
          <a:xfrm>
            <a:off x="548034" y="3065423"/>
            <a:ext cx="1647702" cy="1747741"/>
          </a:xfrm>
          <a:prstGeom prst="rect">
            <a:avLst/>
          </a:prstGeom>
        </p:spPr>
      </p:pic>
      <p:grpSp>
        <p:nvGrpSpPr>
          <p:cNvPr id="6" name="组合 2">
            <a:extLst>
              <a:ext uri="{FF2B5EF4-FFF2-40B4-BE49-F238E27FC236}">
                <a16:creationId xmlns:a16="http://schemas.microsoft.com/office/drawing/2014/main" id="{ADED1784-75DC-6F49-A2BB-EE6BEEEE9BA1}"/>
              </a:ext>
            </a:extLst>
          </p:cNvPr>
          <p:cNvGrpSpPr/>
          <p:nvPr/>
        </p:nvGrpSpPr>
        <p:grpSpPr>
          <a:xfrm>
            <a:off x="548034" y="1788837"/>
            <a:ext cx="8086298" cy="1081713"/>
            <a:chOff x="730710" y="2731814"/>
            <a:chExt cx="10781731" cy="1442284"/>
          </a:xfrm>
        </p:grpSpPr>
        <p:sp>
          <p:nvSpPr>
            <p:cNvPr id="7" name="îŝḷîḓé-Freeform 15">
              <a:extLst>
                <a:ext uri="{FF2B5EF4-FFF2-40B4-BE49-F238E27FC236}">
                  <a16:creationId xmlns:a16="http://schemas.microsoft.com/office/drawing/2014/main" id="{B2AA9823-A3D7-9A47-BE72-97C361DD2E11}"/>
                </a:ext>
              </a:extLst>
            </p:cNvPr>
            <p:cNvSpPr>
              <a:spLocks/>
            </p:cNvSpPr>
            <p:nvPr/>
          </p:nvSpPr>
          <p:spPr bwMode="auto">
            <a:xfrm>
              <a:off x="730710" y="2731814"/>
              <a:ext cx="3234201" cy="1442284"/>
            </a:xfrm>
            <a:custGeom>
              <a:avLst/>
              <a:gdLst>
                <a:gd name="T0" fmla="*/ 204 w 296"/>
                <a:gd name="T1" fmla="*/ 132 h 132"/>
                <a:gd name="T2" fmla="*/ 296 w 296"/>
                <a:gd name="T3" fmla="*/ 0 h 132"/>
                <a:gd name="T4" fmla="*/ 95 w 296"/>
                <a:gd name="T5" fmla="*/ 0 h 132"/>
                <a:gd name="T6" fmla="*/ 0 w 296"/>
                <a:gd name="T7" fmla="*/ 132 h 132"/>
                <a:gd name="T8" fmla="*/ 204 w 296"/>
                <a:gd name="T9" fmla="*/ 132 h 132"/>
              </a:gdLst>
              <a:ahLst/>
              <a:cxnLst>
                <a:cxn ang="0">
                  <a:pos x="T0" y="T1"/>
                </a:cxn>
                <a:cxn ang="0">
                  <a:pos x="T2" y="T3"/>
                </a:cxn>
                <a:cxn ang="0">
                  <a:pos x="T4" y="T5"/>
                </a:cxn>
                <a:cxn ang="0">
                  <a:pos x="T6" y="T7"/>
                </a:cxn>
                <a:cxn ang="0">
                  <a:pos x="T8" y="T9"/>
                </a:cxn>
              </a:cxnLst>
              <a:rect l="0" t="0" r="r" b="b"/>
              <a:pathLst>
                <a:path w="296" h="132">
                  <a:moveTo>
                    <a:pt x="204" y="132"/>
                  </a:moveTo>
                  <a:lnTo>
                    <a:pt x="296" y="0"/>
                  </a:lnTo>
                  <a:lnTo>
                    <a:pt x="95" y="0"/>
                  </a:lnTo>
                  <a:lnTo>
                    <a:pt x="0" y="132"/>
                  </a:lnTo>
                  <a:lnTo>
                    <a:pt x="204" y="132"/>
                  </a:lnTo>
                  <a:close/>
                </a:path>
              </a:pathLst>
            </a:custGeom>
            <a:solidFill>
              <a:schemeClr val="accent2"/>
            </a:solidFill>
            <a:ln>
              <a:noFill/>
            </a:ln>
          </p:spPr>
          <p:txBody>
            <a:bodyPr anchor="ctr"/>
            <a:lstStyle/>
            <a:p>
              <a:pPr algn="ctr"/>
              <a:endParaRPr/>
            </a:p>
          </p:txBody>
        </p:sp>
        <p:sp>
          <p:nvSpPr>
            <p:cNvPr id="8" name="îŝḷîḓé-Freeform 16">
              <a:extLst>
                <a:ext uri="{FF2B5EF4-FFF2-40B4-BE49-F238E27FC236}">
                  <a16:creationId xmlns:a16="http://schemas.microsoft.com/office/drawing/2014/main" id="{DAC9B0C0-2FAE-444B-93D5-891064007C5D}"/>
                </a:ext>
              </a:extLst>
            </p:cNvPr>
            <p:cNvSpPr>
              <a:spLocks/>
            </p:cNvSpPr>
            <p:nvPr/>
          </p:nvSpPr>
          <p:spPr bwMode="auto">
            <a:xfrm>
              <a:off x="3194896" y="2731814"/>
              <a:ext cx="3234201" cy="1442284"/>
            </a:xfrm>
            <a:custGeom>
              <a:avLst/>
              <a:gdLst>
                <a:gd name="T0" fmla="*/ 204 w 296"/>
                <a:gd name="T1" fmla="*/ 132 h 132"/>
                <a:gd name="T2" fmla="*/ 296 w 296"/>
                <a:gd name="T3" fmla="*/ 0 h 132"/>
                <a:gd name="T4" fmla="*/ 95 w 296"/>
                <a:gd name="T5" fmla="*/ 0 h 132"/>
                <a:gd name="T6" fmla="*/ 0 w 296"/>
                <a:gd name="T7" fmla="*/ 132 h 132"/>
                <a:gd name="T8" fmla="*/ 204 w 296"/>
                <a:gd name="T9" fmla="*/ 132 h 132"/>
              </a:gdLst>
              <a:ahLst/>
              <a:cxnLst>
                <a:cxn ang="0">
                  <a:pos x="T0" y="T1"/>
                </a:cxn>
                <a:cxn ang="0">
                  <a:pos x="T2" y="T3"/>
                </a:cxn>
                <a:cxn ang="0">
                  <a:pos x="T4" y="T5"/>
                </a:cxn>
                <a:cxn ang="0">
                  <a:pos x="T6" y="T7"/>
                </a:cxn>
                <a:cxn ang="0">
                  <a:pos x="T8" y="T9"/>
                </a:cxn>
              </a:cxnLst>
              <a:rect l="0" t="0" r="r" b="b"/>
              <a:pathLst>
                <a:path w="296" h="132">
                  <a:moveTo>
                    <a:pt x="204" y="132"/>
                  </a:moveTo>
                  <a:lnTo>
                    <a:pt x="296" y="0"/>
                  </a:lnTo>
                  <a:lnTo>
                    <a:pt x="95" y="0"/>
                  </a:lnTo>
                  <a:lnTo>
                    <a:pt x="0" y="132"/>
                  </a:lnTo>
                  <a:lnTo>
                    <a:pt x="204" y="132"/>
                  </a:lnTo>
                  <a:close/>
                </a:path>
              </a:pathLst>
            </a:custGeom>
            <a:solidFill>
              <a:schemeClr val="accent1"/>
            </a:solidFill>
            <a:ln>
              <a:noFill/>
            </a:ln>
          </p:spPr>
          <p:txBody>
            <a:bodyPr anchor="ctr"/>
            <a:lstStyle/>
            <a:p>
              <a:pPr algn="ctr"/>
              <a:endParaRPr/>
            </a:p>
          </p:txBody>
        </p:sp>
        <p:sp>
          <p:nvSpPr>
            <p:cNvPr id="9" name="îŝḷîḓé-Freeform 17">
              <a:extLst>
                <a:ext uri="{FF2B5EF4-FFF2-40B4-BE49-F238E27FC236}">
                  <a16:creationId xmlns:a16="http://schemas.microsoft.com/office/drawing/2014/main" id="{9EBA3CB5-AAF7-C346-8C40-AD386993876A}"/>
                </a:ext>
              </a:extLst>
            </p:cNvPr>
            <p:cNvSpPr>
              <a:spLocks/>
            </p:cNvSpPr>
            <p:nvPr/>
          </p:nvSpPr>
          <p:spPr bwMode="auto">
            <a:xfrm>
              <a:off x="5735869" y="2731814"/>
              <a:ext cx="3234201" cy="1442284"/>
            </a:xfrm>
            <a:custGeom>
              <a:avLst/>
              <a:gdLst>
                <a:gd name="T0" fmla="*/ 204 w 296"/>
                <a:gd name="T1" fmla="*/ 132 h 132"/>
                <a:gd name="T2" fmla="*/ 296 w 296"/>
                <a:gd name="T3" fmla="*/ 0 h 132"/>
                <a:gd name="T4" fmla="*/ 95 w 296"/>
                <a:gd name="T5" fmla="*/ 0 h 132"/>
                <a:gd name="T6" fmla="*/ 0 w 296"/>
                <a:gd name="T7" fmla="*/ 132 h 132"/>
                <a:gd name="T8" fmla="*/ 204 w 296"/>
                <a:gd name="T9" fmla="*/ 132 h 132"/>
              </a:gdLst>
              <a:ahLst/>
              <a:cxnLst>
                <a:cxn ang="0">
                  <a:pos x="T0" y="T1"/>
                </a:cxn>
                <a:cxn ang="0">
                  <a:pos x="T2" y="T3"/>
                </a:cxn>
                <a:cxn ang="0">
                  <a:pos x="T4" y="T5"/>
                </a:cxn>
                <a:cxn ang="0">
                  <a:pos x="T6" y="T7"/>
                </a:cxn>
                <a:cxn ang="0">
                  <a:pos x="T8" y="T9"/>
                </a:cxn>
              </a:cxnLst>
              <a:rect l="0" t="0" r="r" b="b"/>
              <a:pathLst>
                <a:path w="296" h="132">
                  <a:moveTo>
                    <a:pt x="204" y="132"/>
                  </a:moveTo>
                  <a:lnTo>
                    <a:pt x="296" y="0"/>
                  </a:lnTo>
                  <a:lnTo>
                    <a:pt x="95" y="0"/>
                  </a:lnTo>
                  <a:lnTo>
                    <a:pt x="0" y="132"/>
                  </a:lnTo>
                  <a:lnTo>
                    <a:pt x="204" y="132"/>
                  </a:lnTo>
                  <a:close/>
                </a:path>
              </a:pathLst>
            </a:custGeom>
            <a:solidFill>
              <a:schemeClr val="accent3"/>
            </a:solidFill>
            <a:ln>
              <a:noFill/>
            </a:ln>
          </p:spPr>
          <p:txBody>
            <a:bodyPr anchor="ctr"/>
            <a:lstStyle/>
            <a:p>
              <a:pPr algn="ctr"/>
              <a:endParaRPr/>
            </a:p>
          </p:txBody>
        </p:sp>
        <p:sp>
          <p:nvSpPr>
            <p:cNvPr id="10" name="îŝḷîḓé-Freeform 18">
              <a:extLst>
                <a:ext uri="{FF2B5EF4-FFF2-40B4-BE49-F238E27FC236}">
                  <a16:creationId xmlns:a16="http://schemas.microsoft.com/office/drawing/2014/main" id="{B8A36B7B-27CE-E742-9D8A-88E6E999CF2B}"/>
                </a:ext>
              </a:extLst>
            </p:cNvPr>
            <p:cNvSpPr>
              <a:spLocks/>
            </p:cNvSpPr>
            <p:nvPr/>
          </p:nvSpPr>
          <p:spPr bwMode="auto">
            <a:xfrm>
              <a:off x="8278240" y="2731814"/>
              <a:ext cx="3234201" cy="1442284"/>
            </a:xfrm>
            <a:custGeom>
              <a:avLst/>
              <a:gdLst>
                <a:gd name="T0" fmla="*/ 204 w 296"/>
                <a:gd name="T1" fmla="*/ 132 h 132"/>
                <a:gd name="T2" fmla="*/ 296 w 296"/>
                <a:gd name="T3" fmla="*/ 0 h 132"/>
                <a:gd name="T4" fmla="*/ 95 w 296"/>
                <a:gd name="T5" fmla="*/ 0 h 132"/>
                <a:gd name="T6" fmla="*/ 0 w 296"/>
                <a:gd name="T7" fmla="*/ 132 h 132"/>
                <a:gd name="T8" fmla="*/ 204 w 296"/>
                <a:gd name="T9" fmla="*/ 132 h 132"/>
              </a:gdLst>
              <a:ahLst/>
              <a:cxnLst>
                <a:cxn ang="0">
                  <a:pos x="T0" y="T1"/>
                </a:cxn>
                <a:cxn ang="0">
                  <a:pos x="T2" y="T3"/>
                </a:cxn>
                <a:cxn ang="0">
                  <a:pos x="T4" y="T5"/>
                </a:cxn>
                <a:cxn ang="0">
                  <a:pos x="T6" y="T7"/>
                </a:cxn>
                <a:cxn ang="0">
                  <a:pos x="T8" y="T9"/>
                </a:cxn>
              </a:cxnLst>
              <a:rect l="0" t="0" r="r" b="b"/>
              <a:pathLst>
                <a:path w="296" h="132">
                  <a:moveTo>
                    <a:pt x="204" y="132"/>
                  </a:moveTo>
                  <a:lnTo>
                    <a:pt x="296" y="0"/>
                  </a:lnTo>
                  <a:lnTo>
                    <a:pt x="95" y="0"/>
                  </a:lnTo>
                  <a:lnTo>
                    <a:pt x="0" y="132"/>
                  </a:lnTo>
                  <a:lnTo>
                    <a:pt x="204" y="132"/>
                  </a:lnTo>
                  <a:close/>
                </a:path>
              </a:pathLst>
            </a:custGeom>
            <a:solidFill>
              <a:schemeClr val="accent5"/>
            </a:solidFill>
            <a:ln>
              <a:noFill/>
            </a:ln>
          </p:spPr>
          <p:txBody>
            <a:bodyPr anchor="ctr"/>
            <a:lstStyle/>
            <a:p>
              <a:pPr algn="ctr"/>
              <a:endParaRPr/>
            </a:p>
          </p:txBody>
        </p:sp>
        <p:grpSp>
          <p:nvGrpSpPr>
            <p:cNvPr id="12" name="组合 20">
              <a:extLst>
                <a:ext uri="{FF2B5EF4-FFF2-40B4-BE49-F238E27FC236}">
                  <a16:creationId xmlns:a16="http://schemas.microsoft.com/office/drawing/2014/main" id="{9B1A5222-9ED5-C54D-A6B3-95B4BAD1F65F}"/>
                </a:ext>
              </a:extLst>
            </p:cNvPr>
            <p:cNvGrpSpPr/>
            <p:nvPr/>
          </p:nvGrpSpPr>
          <p:grpSpPr>
            <a:xfrm>
              <a:off x="4301315" y="2971645"/>
              <a:ext cx="1021362" cy="962619"/>
              <a:chOff x="6130925" y="742950"/>
              <a:chExt cx="855663" cy="806451"/>
            </a:xfrm>
            <a:solidFill>
              <a:schemeClr val="bg1"/>
            </a:solidFill>
          </p:grpSpPr>
          <p:sp>
            <p:nvSpPr>
              <p:cNvPr id="18" name="îŝḷîḓé-Freeform 26">
                <a:extLst>
                  <a:ext uri="{FF2B5EF4-FFF2-40B4-BE49-F238E27FC236}">
                    <a16:creationId xmlns:a16="http://schemas.microsoft.com/office/drawing/2014/main" id="{D7198D1E-84C4-EC49-AAC8-9B99B1CD1C32}"/>
                  </a:ext>
                </a:extLst>
              </p:cNvPr>
              <p:cNvSpPr>
                <a:spLocks/>
              </p:cNvSpPr>
              <p:nvPr/>
            </p:nvSpPr>
            <p:spPr bwMode="auto">
              <a:xfrm>
                <a:off x="6130925" y="1214438"/>
                <a:ext cx="855663" cy="334963"/>
              </a:xfrm>
              <a:custGeom>
                <a:avLst/>
                <a:gdLst>
                  <a:gd name="T0" fmla="*/ 518 w 539"/>
                  <a:gd name="T1" fmla="*/ 58 h 211"/>
                  <a:gd name="T2" fmla="*/ 336 w 539"/>
                  <a:gd name="T3" fmla="*/ 0 h 211"/>
                  <a:gd name="T4" fmla="*/ 300 w 539"/>
                  <a:gd name="T5" fmla="*/ 161 h 211"/>
                  <a:gd name="T6" fmla="*/ 278 w 539"/>
                  <a:gd name="T7" fmla="*/ 34 h 211"/>
                  <a:gd name="T8" fmla="*/ 288 w 539"/>
                  <a:gd name="T9" fmla="*/ 24 h 211"/>
                  <a:gd name="T10" fmla="*/ 305 w 539"/>
                  <a:gd name="T11" fmla="*/ 5 h 211"/>
                  <a:gd name="T12" fmla="*/ 235 w 539"/>
                  <a:gd name="T13" fmla="*/ 5 h 211"/>
                  <a:gd name="T14" fmla="*/ 252 w 539"/>
                  <a:gd name="T15" fmla="*/ 24 h 211"/>
                  <a:gd name="T16" fmla="*/ 261 w 539"/>
                  <a:gd name="T17" fmla="*/ 34 h 211"/>
                  <a:gd name="T18" fmla="*/ 240 w 539"/>
                  <a:gd name="T19" fmla="*/ 161 h 211"/>
                  <a:gd name="T20" fmla="*/ 204 w 539"/>
                  <a:gd name="T21" fmla="*/ 0 h 211"/>
                  <a:gd name="T22" fmla="*/ 20 w 539"/>
                  <a:gd name="T23" fmla="*/ 58 h 211"/>
                  <a:gd name="T24" fmla="*/ 0 w 539"/>
                  <a:gd name="T25" fmla="*/ 211 h 211"/>
                  <a:gd name="T26" fmla="*/ 539 w 539"/>
                  <a:gd name="T27" fmla="*/ 211 h 211"/>
                  <a:gd name="T28" fmla="*/ 518 w 539"/>
                  <a:gd name="T29" fmla="*/ 58 h 211"/>
                  <a:gd name="T30" fmla="*/ 460 w 539"/>
                  <a:gd name="T31" fmla="*/ 156 h 211"/>
                  <a:gd name="T32" fmla="*/ 367 w 539"/>
                  <a:gd name="T33" fmla="*/ 156 h 211"/>
                  <a:gd name="T34" fmla="*/ 367 w 539"/>
                  <a:gd name="T35" fmla="*/ 130 h 211"/>
                  <a:gd name="T36" fmla="*/ 412 w 539"/>
                  <a:gd name="T37" fmla="*/ 122 h 211"/>
                  <a:gd name="T38" fmla="*/ 460 w 539"/>
                  <a:gd name="T39" fmla="*/ 130 h 211"/>
                  <a:gd name="T40" fmla="*/ 460 w 539"/>
                  <a:gd name="T41" fmla="*/ 15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39" h="211">
                    <a:moveTo>
                      <a:pt x="518" y="58"/>
                    </a:moveTo>
                    <a:lnTo>
                      <a:pt x="336" y="0"/>
                    </a:lnTo>
                    <a:lnTo>
                      <a:pt x="300" y="161"/>
                    </a:lnTo>
                    <a:lnTo>
                      <a:pt x="278" y="34"/>
                    </a:lnTo>
                    <a:lnTo>
                      <a:pt x="288" y="24"/>
                    </a:lnTo>
                    <a:lnTo>
                      <a:pt x="305" y="5"/>
                    </a:lnTo>
                    <a:lnTo>
                      <a:pt x="235" y="5"/>
                    </a:lnTo>
                    <a:lnTo>
                      <a:pt x="252" y="24"/>
                    </a:lnTo>
                    <a:lnTo>
                      <a:pt x="261" y="34"/>
                    </a:lnTo>
                    <a:lnTo>
                      <a:pt x="240" y="161"/>
                    </a:lnTo>
                    <a:lnTo>
                      <a:pt x="204" y="0"/>
                    </a:lnTo>
                    <a:lnTo>
                      <a:pt x="20" y="58"/>
                    </a:lnTo>
                    <a:lnTo>
                      <a:pt x="0" y="211"/>
                    </a:lnTo>
                    <a:lnTo>
                      <a:pt x="539" y="211"/>
                    </a:lnTo>
                    <a:lnTo>
                      <a:pt x="518" y="58"/>
                    </a:lnTo>
                    <a:close/>
                    <a:moveTo>
                      <a:pt x="460" y="156"/>
                    </a:moveTo>
                    <a:lnTo>
                      <a:pt x="367" y="156"/>
                    </a:lnTo>
                    <a:lnTo>
                      <a:pt x="367" y="130"/>
                    </a:lnTo>
                    <a:lnTo>
                      <a:pt x="412" y="122"/>
                    </a:lnTo>
                    <a:lnTo>
                      <a:pt x="460" y="130"/>
                    </a:lnTo>
                    <a:lnTo>
                      <a:pt x="460"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9" name="îŝḷîḓé-Oval 27">
                <a:extLst>
                  <a:ext uri="{FF2B5EF4-FFF2-40B4-BE49-F238E27FC236}">
                    <a16:creationId xmlns:a16="http://schemas.microsoft.com/office/drawing/2014/main" id="{C4170226-4C7A-FB4C-A5AA-111F402556E9}"/>
                  </a:ext>
                </a:extLst>
              </p:cNvPr>
              <p:cNvSpPr>
                <a:spLocks/>
              </p:cNvSpPr>
              <p:nvPr/>
            </p:nvSpPr>
            <p:spPr bwMode="auto">
              <a:xfrm>
                <a:off x="6367463" y="742950"/>
                <a:ext cx="384175" cy="425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nvGrpSpPr>
            <p:cNvPr id="13" name="组合 21">
              <a:extLst>
                <a:ext uri="{FF2B5EF4-FFF2-40B4-BE49-F238E27FC236}">
                  <a16:creationId xmlns:a16="http://schemas.microsoft.com/office/drawing/2014/main" id="{ECA890F7-2C23-8045-A066-AFC19CAB07D2}"/>
                </a:ext>
              </a:extLst>
            </p:cNvPr>
            <p:cNvGrpSpPr/>
            <p:nvPr/>
          </p:nvGrpSpPr>
          <p:grpSpPr>
            <a:xfrm>
              <a:off x="1926017" y="2991646"/>
              <a:ext cx="761698" cy="922621"/>
              <a:chOff x="6799263" y="279400"/>
              <a:chExt cx="1014412" cy="1228725"/>
            </a:xfrm>
            <a:solidFill>
              <a:schemeClr val="bg1"/>
            </a:solidFill>
          </p:grpSpPr>
          <p:sp>
            <p:nvSpPr>
              <p:cNvPr id="15" name="îŝḷîḓé-Freeform 23">
                <a:extLst>
                  <a:ext uri="{FF2B5EF4-FFF2-40B4-BE49-F238E27FC236}">
                    <a16:creationId xmlns:a16="http://schemas.microsoft.com/office/drawing/2014/main" id="{2EE380D4-9612-EB4D-9007-CFA604C5F122}"/>
                  </a:ext>
                </a:extLst>
              </p:cNvPr>
              <p:cNvSpPr>
                <a:spLocks/>
              </p:cNvSpPr>
              <p:nvPr/>
            </p:nvSpPr>
            <p:spPr bwMode="auto">
              <a:xfrm>
                <a:off x="6799263" y="279400"/>
                <a:ext cx="904875" cy="1228725"/>
              </a:xfrm>
              <a:custGeom>
                <a:avLst/>
                <a:gdLst>
                  <a:gd name="T0" fmla="*/ 114 w 141"/>
                  <a:gd name="T1" fmla="*/ 178 h 192"/>
                  <a:gd name="T2" fmla="*/ 13 w 141"/>
                  <a:gd name="T3" fmla="*/ 178 h 192"/>
                  <a:gd name="T4" fmla="*/ 13 w 141"/>
                  <a:gd name="T5" fmla="*/ 51 h 192"/>
                  <a:gd name="T6" fmla="*/ 36 w 141"/>
                  <a:gd name="T7" fmla="*/ 51 h 192"/>
                  <a:gd name="T8" fmla="*/ 51 w 141"/>
                  <a:gd name="T9" fmla="*/ 36 h 192"/>
                  <a:gd name="T10" fmla="*/ 51 w 141"/>
                  <a:gd name="T11" fmla="*/ 13 h 192"/>
                  <a:gd name="T12" fmla="*/ 127 w 141"/>
                  <a:gd name="T13" fmla="*/ 13 h 192"/>
                  <a:gd name="T14" fmla="*/ 127 w 141"/>
                  <a:gd name="T15" fmla="*/ 126 h 192"/>
                  <a:gd name="T16" fmla="*/ 128 w 141"/>
                  <a:gd name="T17" fmla="*/ 126 h 192"/>
                  <a:gd name="T18" fmla="*/ 141 w 141"/>
                  <a:gd name="T19" fmla="*/ 140 h 192"/>
                  <a:gd name="T20" fmla="*/ 141 w 141"/>
                  <a:gd name="T21" fmla="*/ 9 h 192"/>
                  <a:gd name="T22" fmla="*/ 132 w 141"/>
                  <a:gd name="T23" fmla="*/ 0 h 192"/>
                  <a:gd name="T24" fmla="*/ 46 w 141"/>
                  <a:gd name="T25" fmla="*/ 0 h 192"/>
                  <a:gd name="T26" fmla="*/ 0 w 141"/>
                  <a:gd name="T27" fmla="*/ 46 h 192"/>
                  <a:gd name="T28" fmla="*/ 0 w 141"/>
                  <a:gd name="T29" fmla="*/ 50 h 192"/>
                  <a:gd name="T30" fmla="*/ 0 w 141"/>
                  <a:gd name="T31" fmla="*/ 51 h 192"/>
                  <a:gd name="T32" fmla="*/ 0 w 141"/>
                  <a:gd name="T33" fmla="*/ 51 h 192"/>
                  <a:gd name="T34" fmla="*/ 0 w 141"/>
                  <a:gd name="T35" fmla="*/ 183 h 192"/>
                  <a:gd name="T36" fmla="*/ 9 w 141"/>
                  <a:gd name="T37" fmla="*/ 192 h 192"/>
                  <a:gd name="T38" fmla="*/ 127 w 141"/>
                  <a:gd name="T39" fmla="*/ 192 h 192"/>
                  <a:gd name="T40" fmla="*/ 114 w 141"/>
                  <a:gd name="T41" fmla="*/ 178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1" h="192">
                    <a:moveTo>
                      <a:pt x="114" y="178"/>
                    </a:moveTo>
                    <a:cubicBezTo>
                      <a:pt x="13" y="178"/>
                      <a:pt x="13" y="178"/>
                      <a:pt x="13" y="178"/>
                    </a:cubicBezTo>
                    <a:cubicBezTo>
                      <a:pt x="13" y="51"/>
                      <a:pt x="13" y="51"/>
                      <a:pt x="13" y="51"/>
                    </a:cubicBezTo>
                    <a:cubicBezTo>
                      <a:pt x="36" y="51"/>
                      <a:pt x="36" y="51"/>
                      <a:pt x="36" y="51"/>
                    </a:cubicBezTo>
                    <a:cubicBezTo>
                      <a:pt x="44" y="51"/>
                      <a:pt x="51" y="44"/>
                      <a:pt x="51" y="36"/>
                    </a:cubicBezTo>
                    <a:cubicBezTo>
                      <a:pt x="51" y="13"/>
                      <a:pt x="51" y="13"/>
                      <a:pt x="51" y="13"/>
                    </a:cubicBezTo>
                    <a:cubicBezTo>
                      <a:pt x="127" y="13"/>
                      <a:pt x="127" y="13"/>
                      <a:pt x="127" y="13"/>
                    </a:cubicBezTo>
                    <a:cubicBezTo>
                      <a:pt x="127" y="126"/>
                      <a:pt x="127" y="126"/>
                      <a:pt x="127" y="126"/>
                    </a:cubicBezTo>
                    <a:cubicBezTo>
                      <a:pt x="128" y="126"/>
                      <a:pt x="128" y="126"/>
                      <a:pt x="128" y="126"/>
                    </a:cubicBezTo>
                    <a:cubicBezTo>
                      <a:pt x="141" y="140"/>
                      <a:pt x="141" y="140"/>
                      <a:pt x="141" y="140"/>
                    </a:cubicBezTo>
                    <a:cubicBezTo>
                      <a:pt x="141" y="9"/>
                      <a:pt x="141" y="9"/>
                      <a:pt x="141" y="9"/>
                    </a:cubicBezTo>
                    <a:cubicBezTo>
                      <a:pt x="141" y="4"/>
                      <a:pt x="137" y="0"/>
                      <a:pt x="132" y="0"/>
                    </a:cubicBezTo>
                    <a:cubicBezTo>
                      <a:pt x="46" y="0"/>
                      <a:pt x="46" y="0"/>
                      <a:pt x="46" y="0"/>
                    </a:cubicBezTo>
                    <a:cubicBezTo>
                      <a:pt x="0" y="46"/>
                      <a:pt x="0" y="46"/>
                      <a:pt x="0" y="46"/>
                    </a:cubicBezTo>
                    <a:cubicBezTo>
                      <a:pt x="0" y="50"/>
                      <a:pt x="0" y="50"/>
                      <a:pt x="0" y="50"/>
                    </a:cubicBezTo>
                    <a:cubicBezTo>
                      <a:pt x="0" y="51"/>
                      <a:pt x="0" y="51"/>
                      <a:pt x="0" y="51"/>
                    </a:cubicBezTo>
                    <a:cubicBezTo>
                      <a:pt x="0" y="51"/>
                      <a:pt x="0" y="51"/>
                      <a:pt x="0" y="51"/>
                    </a:cubicBezTo>
                    <a:cubicBezTo>
                      <a:pt x="0" y="183"/>
                      <a:pt x="0" y="183"/>
                      <a:pt x="0" y="183"/>
                    </a:cubicBezTo>
                    <a:cubicBezTo>
                      <a:pt x="0" y="188"/>
                      <a:pt x="4" y="192"/>
                      <a:pt x="9" y="192"/>
                    </a:cubicBezTo>
                    <a:cubicBezTo>
                      <a:pt x="127" y="192"/>
                      <a:pt x="127" y="192"/>
                      <a:pt x="127" y="192"/>
                    </a:cubicBezTo>
                    <a:lnTo>
                      <a:pt x="114" y="1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6" name="îŝḷîḓé-Freeform 24">
                <a:extLst>
                  <a:ext uri="{FF2B5EF4-FFF2-40B4-BE49-F238E27FC236}">
                    <a16:creationId xmlns:a16="http://schemas.microsoft.com/office/drawing/2014/main" id="{0B4D2901-7CA9-B74D-9F7F-DE3E19C47824}"/>
                  </a:ext>
                </a:extLst>
              </p:cNvPr>
              <p:cNvSpPr>
                <a:spLocks/>
              </p:cNvSpPr>
              <p:nvPr/>
            </p:nvSpPr>
            <p:spPr bwMode="auto">
              <a:xfrm>
                <a:off x="6896100" y="573088"/>
                <a:ext cx="917575" cy="928688"/>
              </a:xfrm>
              <a:custGeom>
                <a:avLst/>
                <a:gdLst>
                  <a:gd name="T0" fmla="*/ 142 w 143"/>
                  <a:gd name="T1" fmla="*/ 128 h 145"/>
                  <a:gd name="T2" fmla="*/ 99 w 143"/>
                  <a:gd name="T3" fmla="*/ 81 h 145"/>
                  <a:gd name="T4" fmla="*/ 99 w 143"/>
                  <a:gd name="T5" fmla="*/ 80 h 145"/>
                  <a:gd name="T6" fmla="*/ 103 w 143"/>
                  <a:gd name="T7" fmla="*/ 41 h 145"/>
                  <a:gd name="T8" fmla="*/ 41 w 143"/>
                  <a:gd name="T9" fmla="*/ 8 h 145"/>
                  <a:gd name="T10" fmla="*/ 8 w 143"/>
                  <a:gd name="T11" fmla="*/ 71 h 145"/>
                  <a:gd name="T12" fmla="*/ 70 w 143"/>
                  <a:gd name="T13" fmla="*/ 103 h 145"/>
                  <a:gd name="T14" fmla="*/ 82 w 143"/>
                  <a:gd name="T15" fmla="*/ 98 h 145"/>
                  <a:gd name="T16" fmla="*/ 124 w 143"/>
                  <a:gd name="T17" fmla="*/ 144 h 145"/>
                  <a:gd name="T18" fmla="*/ 131 w 143"/>
                  <a:gd name="T19" fmla="*/ 143 h 145"/>
                  <a:gd name="T20" fmla="*/ 141 w 143"/>
                  <a:gd name="T21" fmla="*/ 134 h 145"/>
                  <a:gd name="T22" fmla="*/ 142 w 143"/>
                  <a:gd name="T23" fmla="*/ 128 h 145"/>
                  <a:gd name="T24" fmla="*/ 21 w 143"/>
                  <a:gd name="T25" fmla="*/ 67 h 145"/>
                  <a:gd name="T26" fmla="*/ 45 w 143"/>
                  <a:gd name="T27" fmla="*/ 21 h 145"/>
                  <a:gd name="T28" fmla="*/ 90 w 143"/>
                  <a:gd name="T29" fmla="*/ 45 h 145"/>
                  <a:gd name="T30" fmla="*/ 66 w 143"/>
                  <a:gd name="T31" fmla="*/ 90 h 145"/>
                  <a:gd name="T32" fmla="*/ 21 w 143"/>
                  <a:gd name="T33" fmla="*/ 67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3" h="145">
                    <a:moveTo>
                      <a:pt x="142" y="128"/>
                    </a:moveTo>
                    <a:cubicBezTo>
                      <a:pt x="99" y="81"/>
                      <a:pt x="99" y="81"/>
                      <a:pt x="99" y="81"/>
                    </a:cubicBezTo>
                    <a:cubicBezTo>
                      <a:pt x="99" y="81"/>
                      <a:pt x="99" y="81"/>
                      <a:pt x="99" y="80"/>
                    </a:cubicBezTo>
                    <a:cubicBezTo>
                      <a:pt x="105" y="69"/>
                      <a:pt x="107" y="55"/>
                      <a:pt x="103" y="41"/>
                    </a:cubicBezTo>
                    <a:cubicBezTo>
                      <a:pt x="95" y="14"/>
                      <a:pt x="67" y="0"/>
                      <a:pt x="41" y="8"/>
                    </a:cubicBezTo>
                    <a:cubicBezTo>
                      <a:pt x="14" y="16"/>
                      <a:pt x="0" y="44"/>
                      <a:pt x="8" y="71"/>
                    </a:cubicBezTo>
                    <a:cubicBezTo>
                      <a:pt x="16" y="97"/>
                      <a:pt x="44" y="112"/>
                      <a:pt x="70" y="103"/>
                    </a:cubicBezTo>
                    <a:cubicBezTo>
                      <a:pt x="75" y="102"/>
                      <a:pt x="78" y="100"/>
                      <a:pt x="82" y="98"/>
                    </a:cubicBezTo>
                    <a:cubicBezTo>
                      <a:pt x="124" y="144"/>
                      <a:pt x="124" y="144"/>
                      <a:pt x="124" y="144"/>
                    </a:cubicBezTo>
                    <a:cubicBezTo>
                      <a:pt x="126" y="145"/>
                      <a:pt x="128" y="145"/>
                      <a:pt x="131" y="143"/>
                    </a:cubicBezTo>
                    <a:cubicBezTo>
                      <a:pt x="141" y="134"/>
                      <a:pt x="141" y="134"/>
                      <a:pt x="141" y="134"/>
                    </a:cubicBezTo>
                    <a:cubicBezTo>
                      <a:pt x="143" y="132"/>
                      <a:pt x="143" y="129"/>
                      <a:pt x="142" y="128"/>
                    </a:cubicBezTo>
                    <a:close/>
                    <a:moveTo>
                      <a:pt x="21" y="67"/>
                    </a:moveTo>
                    <a:cubicBezTo>
                      <a:pt x="15" y="47"/>
                      <a:pt x="25" y="27"/>
                      <a:pt x="45" y="21"/>
                    </a:cubicBezTo>
                    <a:cubicBezTo>
                      <a:pt x="64" y="15"/>
                      <a:pt x="84" y="26"/>
                      <a:pt x="90" y="45"/>
                    </a:cubicBezTo>
                    <a:cubicBezTo>
                      <a:pt x="96" y="64"/>
                      <a:pt x="86" y="84"/>
                      <a:pt x="66" y="90"/>
                    </a:cubicBezTo>
                    <a:cubicBezTo>
                      <a:pt x="47" y="96"/>
                      <a:pt x="27" y="86"/>
                      <a:pt x="21" y="6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sp>
            <p:nvSpPr>
              <p:cNvPr id="17" name="îŝḷîḓé-Freeform 25">
                <a:extLst>
                  <a:ext uri="{FF2B5EF4-FFF2-40B4-BE49-F238E27FC236}">
                    <a16:creationId xmlns:a16="http://schemas.microsoft.com/office/drawing/2014/main" id="{67308211-E623-9444-80EA-588980B49054}"/>
                  </a:ext>
                </a:extLst>
              </p:cNvPr>
              <p:cNvSpPr>
                <a:spLocks/>
              </p:cNvSpPr>
              <p:nvPr/>
            </p:nvSpPr>
            <p:spPr bwMode="auto">
              <a:xfrm>
                <a:off x="7062788" y="708025"/>
                <a:ext cx="398462" cy="295275"/>
              </a:xfrm>
              <a:custGeom>
                <a:avLst/>
                <a:gdLst>
                  <a:gd name="T0" fmla="*/ 12 w 62"/>
                  <a:gd name="T1" fmla="*/ 20 h 46"/>
                  <a:gd name="T2" fmla="*/ 59 w 62"/>
                  <a:gd name="T3" fmla="*/ 44 h 46"/>
                  <a:gd name="T4" fmla="*/ 59 w 62"/>
                  <a:gd name="T5" fmla="*/ 46 h 46"/>
                  <a:gd name="T6" fmla="*/ 60 w 62"/>
                  <a:gd name="T7" fmla="*/ 25 h 46"/>
                  <a:gd name="T8" fmla="*/ 21 w 62"/>
                  <a:gd name="T9" fmla="*/ 5 h 46"/>
                  <a:gd name="T10" fmla="*/ 0 w 62"/>
                  <a:gd name="T11" fmla="*/ 27 h 46"/>
                  <a:gd name="T12" fmla="*/ 12 w 62"/>
                  <a:gd name="T13" fmla="*/ 20 h 46"/>
                </a:gdLst>
                <a:ahLst/>
                <a:cxnLst>
                  <a:cxn ang="0">
                    <a:pos x="T0" y="T1"/>
                  </a:cxn>
                  <a:cxn ang="0">
                    <a:pos x="T2" y="T3"/>
                  </a:cxn>
                  <a:cxn ang="0">
                    <a:pos x="T4" y="T5"/>
                  </a:cxn>
                  <a:cxn ang="0">
                    <a:pos x="T6" y="T7"/>
                  </a:cxn>
                  <a:cxn ang="0">
                    <a:pos x="T8" y="T9"/>
                  </a:cxn>
                  <a:cxn ang="0">
                    <a:pos x="T10" y="T11"/>
                  </a:cxn>
                  <a:cxn ang="0">
                    <a:pos x="T12" y="T13"/>
                  </a:cxn>
                </a:cxnLst>
                <a:rect l="0" t="0" r="r" b="b"/>
                <a:pathLst>
                  <a:path w="62" h="46">
                    <a:moveTo>
                      <a:pt x="12" y="20"/>
                    </a:moveTo>
                    <a:cubicBezTo>
                      <a:pt x="32" y="14"/>
                      <a:pt x="52" y="25"/>
                      <a:pt x="59" y="44"/>
                    </a:cubicBezTo>
                    <a:cubicBezTo>
                      <a:pt x="59" y="45"/>
                      <a:pt x="59" y="45"/>
                      <a:pt x="59" y="46"/>
                    </a:cubicBezTo>
                    <a:cubicBezTo>
                      <a:pt x="61" y="40"/>
                      <a:pt x="62" y="32"/>
                      <a:pt x="60" y="25"/>
                    </a:cubicBezTo>
                    <a:cubicBezTo>
                      <a:pt x="55" y="9"/>
                      <a:pt x="37" y="0"/>
                      <a:pt x="21" y="5"/>
                    </a:cubicBezTo>
                    <a:cubicBezTo>
                      <a:pt x="10" y="8"/>
                      <a:pt x="3" y="17"/>
                      <a:pt x="0" y="27"/>
                    </a:cubicBezTo>
                    <a:cubicBezTo>
                      <a:pt x="3" y="24"/>
                      <a:pt x="7" y="21"/>
                      <a:pt x="12" y="2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p>
            </p:txBody>
          </p:sp>
        </p:grpSp>
      </p:grpSp>
      <p:grpSp>
        <p:nvGrpSpPr>
          <p:cNvPr id="23" name="组合 3">
            <a:extLst>
              <a:ext uri="{FF2B5EF4-FFF2-40B4-BE49-F238E27FC236}">
                <a16:creationId xmlns:a16="http://schemas.microsoft.com/office/drawing/2014/main" id="{89A32E4B-54C3-4248-A463-CD745F68B3A6}"/>
              </a:ext>
            </a:extLst>
          </p:cNvPr>
          <p:cNvGrpSpPr/>
          <p:nvPr/>
        </p:nvGrpSpPr>
        <p:grpSpPr>
          <a:xfrm>
            <a:off x="3225835" y="771550"/>
            <a:ext cx="5450621" cy="2942728"/>
            <a:chOff x="5399938" y="1638641"/>
            <a:chExt cx="7267495" cy="3923639"/>
          </a:xfrm>
        </p:grpSpPr>
        <p:grpSp>
          <p:nvGrpSpPr>
            <p:cNvPr id="24" name="组合 4">
              <a:extLst>
                <a:ext uri="{FF2B5EF4-FFF2-40B4-BE49-F238E27FC236}">
                  <a16:creationId xmlns:a16="http://schemas.microsoft.com/office/drawing/2014/main" id="{D3D10D60-BDBC-DD49-9AE3-978FB23B6E59}"/>
                </a:ext>
              </a:extLst>
            </p:cNvPr>
            <p:cNvGrpSpPr/>
            <p:nvPr/>
          </p:nvGrpSpPr>
          <p:grpSpPr>
            <a:xfrm>
              <a:off x="5399938" y="1638641"/>
              <a:ext cx="7267495" cy="1248140"/>
              <a:chOff x="5363865" y="1934871"/>
              <a:chExt cx="7267495" cy="1248140"/>
            </a:xfrm>
          </p:grpSpPr>
          <p:sp>
            <p:nvSpPr>
              <p:cNvPr id="31" name="îŝḷîḓé-文本框 26">
                <a:extLst>
                  <a:ext uri="{FF2B5EF4-FFF2-40B4-BE49-F238E27FC236}">
                    <a16:creationId xmlns:a16="http://schemas.microsoft.com/office/drawing/2014/main" id="{399F398E-2E93-324F-90F6-4F9283DA5FBF}"/>
                  </a:ext>
                </a:extLst>
              </p:cNvPr>
              <p:cNvSpPr txBox="1">
                <a:spLocks/>
              </p:cNvSpPr>
              <p:nvPr/>
            </p:nvSpPr>
            <p:spPr bwMode="auto">
              <a:xfrm>
                <a:off x="5521673" y="1934871"/>
                <a:ext cx="2213143" cy="283031"/>
              </a:xfrm>
              <a:prstGeom prst="rect">
                <a:avLst/>
              </a:prstGeom>
              <a:noFill/>
              <a:ln w="9525">
                <a:noFill/>
                <a:miter lim="800000"/>
                <a:headEnd/>
                <a:tailEnd/>
              </a:ln>
            </p:spPr>
            <p:txBody>
              <a:bodyPr wrap="none" lIns="0" tIns="0" rIns="0" bIns="0" anchor="ctr" anchorCtr="1">
                <a:normAutofit lnSpcReduction="10000"/>
                <a:scene3d>
                  <a:camera prst="orthographicFront"/>
                  <a:lightRig rig="threePt" dir="t"/>
                </a:scene3d>
                <a:sp3d>
                  <a:bevelT w="0" h="0"/>
                </a:sp3d>
              </a:bodyPr>
              <a:lstStyle/>
              <a:p>
                <a:pPr marL="0" lvl="1" algn="ctr"/>
                <a:r>
                  <a:rPr lang="en-US" altLang="zh-CN" sz="1400" b="1" dirty="0">
                    <a:solidFill>
                      <a:schemeClr val="accent1"/>
                    </a:solidFill>
                  </a:rPr>
                  <a:t>Also known as</a:t>
                </a:r>
                <a:endParaRPr lang="zh-CN" altLang="en-US" sz="1400" b="1" dirty="0">
                  <a:solidFill>
                    <a:schemeClr val="accent1"/>
                  </a:solidFill>
                </a:endParaRPr>
              </a:p>
            </p:txBody>
          </p:sp>
          <p:sp>
            <p:nvSpPr>
              <p:cNvPr id="32" name="îŝḷîḓé-文本框 27">
                <a:extLst>
                  <a:ext uri="{FF2B5EF4-FFF2-40B4-BE49-F238E27FC236}">
                    <a16:creationId xmlns:a16="http://schemas.microsoft.com/office/drawing/2014/main" id="{3D2CB8CD-73FD-BE46-AF51-77919DE7FE46}"/>
                  </a:ext>
                </a:extLst>
              </p:cNvPr>
              <p:cNvSpPr txBox="1">
                <a:spLocks/>
              </p:cNvSpPr>
              <p:nvPr/>
            </p:nvSpPr>
            <p:spPr bwMode="auto">
              <a:xfrm>
                <a:off x="5363865" y="2272855"/>
                <a:ext cx="1986910" cy="807311"/>
              </a:xfrm>
              <a:prstGeom prst="rect">
                <a:avLst/>
              </a:prstGeom>
              <a:noFill/>
              <a:ln w="9525">
                <a:noFill/>
                <a:miter lim="800000"/>
                <a:headEnd/>
                <a:tailEnd/>
              </a:ln>
            </p:spPr>
            <p:txBody>
              <a:bodyPr wrap="square" lIns="0" tIns="0" rIns="0" bIns="0" anchor="ctr" anchorCtr="1">
                <a:normAutofit fontScale="92500" lnSpcReduction="10000"/>
                <a:scene3d>
                  <a:camera prst="orthographicFront"/>
                  <a:lightRig rig="threePt" dir="t"/>
                </a:scene3d>
                <a:sp3d>
                  <a:bevelT w="0" h="0"/>
                </a:sp3d>
              </a:bodyPr>
              <a:lstStyle/>
              <a:p>
                <a:pPr algn="l">
                  <a:lnSpc>
                    <a:spcPct val="120000"/>
                  </a:lnSpc>
                  <a:defRPr/>
                </a:pPr>
                <a:r>
                  <a:rPr lang="en-US" altLang="zh-CN" sz="1000" dirty="0"/>
                  <a:t>         Bangtan Boys</a:t>
                </a:r>
              </a:p>
              <a:p>
                <a:pPr algn="l">
                  <a:lnSpc>
                    <a:spcPct val="120000"/>
                  </a:lnSpc>
                  <a:defRPr/>
                </a:pPr>
                <a:r>
                  <a:rPr lang="en-US" altLang="zh-CN" sz="1000" dirty="0"/>
                  <a:t>      Bangtan Sonyeondan</a:t>
                </a:r>
              </a:p>
              <a:p>
                <a:pPr algn="l">
                  <a:lnSpc>
                    <a:spcPct val="120000"/>
                  </a:lnSpc>
                  <a:defRPr/>
                </a:pPr>
                <a:r>
                  <a:rPr lang="en-US" altLang="zh-CN" sz="1000" dirty="0"/>
                  <a:t>   Beyond the Scene</a:t>
                </a:r>
              </a:p>
              <a:p>
                <a:pPr algn="l">
                  <a:lnSpc>
                    <a:spcPct val="120000"/>
                  </a:lnSpc>
                  <a:defRPr/>
                </a:pPr>
                <a:r>
                  <a:rPr lang="en-US" altLang="zh-CN" sz="1000" dirty="0"/>
                  <a:t>Bulletproof Boy Scouts</a:t>
                </a:r>
              </a:p>
            </p:txBody>
          </p:sp>
          <p:sp>
            <p:nvSpPr>
              <p:cNvPr id="33" name="is1ide-文本框 28">
                <a:extLst>
                  <a:ext uri="{FF2B5EF4-FFF2-40B4-BE49-F238E27FC236}">
                    <a16:creationId xmlns:a16="http://schemas.microsoft.com/office/drawing/2014/main" id="{6BD7E365-A285-904F-A3D9-8C1B85F99712}"/>
                  </a:ext>
                </a:extLst>
              </p:cNvPr>
              <p:cNvSpPr txBox="1">
                <a:spLocks/>
              </p:cNvSpPr>
              <p:nvPr/>
            </p:nvSpPr>
            <p:spPr bwMode="auto">
              <a:xfrm>
                <a:off x="10418217" y="2325751"/>
                <a:ext cx="2213143" cy="283029"/>
              </a:xfrm>
              <a:prstGeom prst="rect">
                <a:avLst/>
              </a:prstGeom>
              <a:noFill/>
              <a:ln w="9525">
                <a:noFill/>
                <a:miter lim="800000"/>
                <a:headEnd/>
                <a:tailEnd/>
              </a:ln>
            </p:spPr>
            <p:txBody>
              <a:bodyPr wrap="none" lIns="0" tIns="0" rIns="0" bIns="0" anchor="ctr" anchorCtr="1">
                <a:normAutofit lnSpcReduction="10000"/>
                <a:scene3d>
                  <a:camera prst="orthographicFront"/>
                  <a:lightRig rig="threePt" dir="t"/>
                </a:scene3d>
                <a:sp3d>
                  <a:bevelT w="0" h="0"/>
                </a:sp3d>
              </a:bodyPr>
              <a:lstStyle/>
              <a:p>
                <a:pPr marL="0" lvl="1" algn="ctr"/>
                <a:r>
                  <a:rPr lang="en-US" altLang="zh-CN" sz="1400" b="1" dirty="0">
                    <a:solidFill>
                      <a:schemeClr val="accent5"/>
                    </a:solidFill>
                  </a:rPr>
                  <a:t>Labels</a:t>
                </a:r>
                <a:endParaRPr lang="zh-CN" altLang="en-US" sz="1400" b="1" dirty="0">
                  <a:solidFill>
                    <a:schemeClr val="accent5"/>
                  </a:solidFill>
                </a:endParaRPr>
              </a:p>
            </p:txBody>
          </p:sp>
          <p:sp>
            <p:nvSpPr>
              <p:cNvPr id="34" name="is1ide-文本框 29">
                <a:extLst>
                  <a:ext uri="{FF2B5EF4-FFF2-40B4-BE49-F238E27FC236}">
                    <a16:creationId xmlns:a16="http://schemas.microsoft.com/office/drawing/2014/main" id="{26B244D4-B845-0940-9E9F-332A1154D71A}"/>
                  </a:ext>
                </a:extLst>
              </p:cNvPr>
              <p:cNvSpPr txBox="1">
                <a:spLocks/>
              </p:cNvSpPr>
              <p:nvPr/>
            </p:nvSpPr>
            <p:spPr bwMode="auto">
              <a:xfrm>
                <a:off x="10418217" y="2608781"/>
                <a:ext cx="2213143" cy="574230"/>
              </a:xfrm>
              <a:prstGeom prst="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a:lnSpc>
                    <a:spcPct val="120000"/>
                  </a:lnSpc>
                  <a:defRPr/>
                </a:pPr>
                <a:r>
                  <a:rPr lang="en-US" altLang="zh-CN" sz="1000" dirty="0"/>
                  <a:t>   Big Hit</a:t>
                </a:r>
                <a:r>
                  <a:rPr lang="zh-CN" altLang="en-US" sz="1000" dirty="0"/>
                  <a:t>・</a:t>
                </a:r>
                <a:r>
                  <a:rPr lang="en-US" altLang="zh-CN" sz="1000" dirty="0"/>
                  <a:t>Pony Canyon</a:t>
                </a:r>
                <a:r>
                  <a:rPr lang="zh-CN" altLang="en-US" sz="1000" dirty="0"/>
                  <a:t> ・</a:t>
                </a:r>
                <a:endParaRPr lang="en-US" altLang="zh-CN" sz="1000" dirty="0"/>
              </a:p>
              <a:p>
                <a:pPr>
                  <a:lnSpc>
                    <a:spcPct val="120000"/>
                  </a:lnSpc>
                  <a:defRPr/>
                </a:pPr>
                <a:r>
                  <a:rPr lang="en-US" altLang="zh-CN" sz="1000" dirty="0"/>
                  <a:t>Def Jam Japan</a:t>
                </a:r>
                <a:r>
                  <a:rPr lang="zh-CN" altLang="en-US" sz="1000" dirty="0"/>
                  <a:t> ・</a:t>
                </a:r>
                <a:r>
                  <a:rPr lang="en-US" altLang="zh-CN" sz="1000" dirty="0"/>
                  <a:t>Columbia</a:t>
                </a:r>
                <a:endParaRPr lang="zh-CN" altLang="en-US" sz="1000" dirty="0"/>
              </a:p>
            </p:txBody>
          </p:sp>
        </p:grpSp>
        <p:grpSp>
          <p:nvGrpSpPr>
            <p:cNvPr id="26" name="组合 6">
              <a:extLst>
                <a:ext uri="{FF2B5EF4-FFF2-40B4-BE49-F238E27FC236}">
                  <a16:creationId xmlns:a16="http://schemas.microsoft.com/office/drawing/2014/main" id="{14CC76CD-5B9D-6344-BBF3-2E1280203207}"/>
                </a:ext>
              </a:extLst>
            </p:cNvPr>
            <p:cNvGrpSpPr/>
            <p:nvPr/>
          </p:nvGrpSpPr>
          <p:grpSpPr>
            <a:xfrm>
              <a:off x="6836182" y="4705020"/>
              <a:ext cx="2213143" cy="857260"/>
              <a:chOff x="361901" y="5001250"/>
              <a:chExt cx="2213143" cy="857260"/>
            </a:xfrm>
          </p:grpSpPr>
          <p:sp>
            <p:nvSpPr>
              <p:cNvPr id="27" name="is1ide-文本框 22">
                <a:extLst>
                  <a:ext uri="{FF2B5EF4-FFF2-40B4-BE49-F238E27FC236}">
                    <a16:creationId xmlns:a16="http://schemas.microsoft.com/office/drawing/2014/main" id="{16C6E6DF-868B-AD4A-831D-780E3E9DAF1C}"/>
                  </a:ext>
                </a:extLst>
              </p:cNvPr>
              <p:cNvSpPr txBox="1">
                <a:spLocks/>
              </p:cNvSpPr>
              <p:nvPr/>
            </p:nvSpPr>
            <p:spPr bwMode="auto">
              <a:xfrm>
                <a:off x="361901" y="5001250"/>
                <a:ext cx="2213143" cy="283030"/>
              </a:xfrm>
              <a:prstGeom prst="rect">
                <a:avLst/>
              </a:prstGeom>
              <a:noFill/>
              <a:ln w="9525">
                <a:noFill/>
                <a:miter lim="800000"/>
                <a:headEnd/>
                <a:tailEnd/>
              </a:ln>
            </p:spPr>
            <p:txBody>
              <a:bodyPr wrap="none" lIns="0" tIns="0" rIns="0" bIns="0" anchor="ctr" anchorCtr="1">
                <a:normAutofit lnSpcReduction="10000"/>
                <a:scene3d>
                  <a:camera prst="orthographicFront"/>
                  <a:lightRig rig="threePt" dir="t"/>
                </a:scene3d>
                <a:sp3d>
                  <a:bevelT w="0" h="0"/>
                </a:sp3d>
              </a:bodyPr>
              <a:lstStyle/>
              <a:p>
                <a:pPr marL="0" lvl="1" algn="ctr"/>
                <a:r>
                  <a:rPr lang="en-US" altLang="zh-CN" sz="1400" b="1" dirty="0">
                    <a:solidFill>
                      <a:schemeClr val="accent3"/>
                    </a:solidFill>
                  </a:rPr>
                  <a:t>Origin</a:t>
                </a:r>
                <a:endParaRPr lang="zh-CN" altLang="en-US" sz="1400" b="1" dirty="0">
                  <a:solidFill>
                    <a:schemeClr val="accent3"/>
                  </a:solidFill>
                </a:endParaRPr>
              </a:p>
            </p:txBody>
          </p:sp>
          <p:sp>
            <p:nvSpPr>
              <p:cNvPr id="28" name="is1ide-文本框 23">
                <a:extLst>
                  <a:ext uri="{FF2B5EF4-FFF2-40B4-BE49-F238E27FC236}">
                    <a16:creationId xmlns:a16="http://schemas.microsoft.com/office/drawing/2014/main" id="{7505C75A-8FC4-AA4E-9816-3842C1A1C2D9}"/>
                  </a:ext>
                </a:extLst>
              </p:cNvPr>
              <p:cNvSpPr txBox="1">
                <a:spLocks/>
              </p:cNvSpPr>
              <p:nvPr/>
            </p:nvSpPr>
            <p:spPr bwMode="auto">
              <a:xfrm>
                <a:off x="361901" y="5284280"/>
                <a:ext cx="2213143" cy="574230"/>
              </a:xfrm>
              <a:prstGeom prst="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algn="l">
                  <a:lnSpc>
                    <a:spcPct val="120000"/>
                  </a:lnSpc>
                  <a:defRPr/>
                </a:pPr>
                <a:r>
                  <a:rPr lang="en-US" altLang="zh-CN" sz="1000" dirty="0"/>
                  <a:t>Seoul, South Korea</a:t>
                </a:r>
              </a:p>
              <a:p>
                <a:pPr algn="l">
                  <a:lnSpc>
                    <a:spcPct val="120000"/>
                  </a:lnSpc>
                  <a:defRPr/>
                </a:pPr>
                <a:r>
                  <a:rPr lang="en-US" altLang="zh-CN" sz="1000" dirty="0"/>
                  <a:t>2013.6 ~ present</a:t>
                </a:r>
                <a:endParaRPr lang="zh-CN" altLang="en-US" sz="1000" dirty="0"/>
              </a:p>
            </p:txBody>
          </p:sp>
        </p:grpSp>
      </p:grpSp>
      <p:sp>
        <p:nvSpPr>
          <p:cNvPr id="65" name="îŝḷîḓé-文本框 26">
            <a:extLst>
              <a:ext uri="{FF2B5EF4-FFF2-40B4-BE49-F238E27FC236}">
                <a16:creationId xmlns:a16="http://schemas.microsoft.com/office/drawing/2014/main" id="{692C61D7-AD63-7348-9FB0-899411206499}"/>
              </a:ext>
            </a:extLst>
          </p:cNvPr>
          <p:cNvSpPr txBox="1">
            <a:spLocks/>
          </p:cNvSpPr>
          <p:nvPr/>
        </p:nvSpPr>
        <p:spPr bwMode="auto">
          <a:xfrm>
            <a:off x="2208729" y="3065422"/>
            <a:ext cx="1355159" cy="227217"/>
          </a:xfrm>
          <a:prstGeom prst="rect">
            <a:avLst/>
          </a:prstGeom>
          <a:noFill/>
          <a:ln w="9525">
            <a:noFill/>
            <a:miter lim="800000"/>
            <a:headEnd/>
            <a:tailEnd/>
          </a:ln>
        </p:spPr>
        <p:txBody>
          <a:bodyPr wrap="none" lIns="0" tIns="0" rIns="0" bIns="0" anchor="ctr" anchorCtr="1">
            <a:normAutofit/>
            <a:scene3d>
              <a:camera prst="orthographicFront"/>
              <a:lightRig rig="threePt" dir="t"/>
            </a:scene3d>
            <a:sp3d>
              <a:bevelT w="0" h="0"/>
            </a:sp3d>
          </a:bodyPr>
          <a:lstStyle/>
          <a:p>
            <a:pPr marL="0" lvl="1" algn="ctr"/>
            <a:r>
              <a:rPr lang="en-US" altLang="zh-CN" sz="1400" b="1" dirty="0">
                <a:solidFill>
                  <a:schemeClr val="accent1"/>
                </a:solidFill>
              </a:rPr>
              <a:t>Member</a:t>
            </a:r>
            <a:endParaRPr lang="zh-CN" altLang="en-US" sz="1400" b="1" dirty="0">
              <a:solidFill>
                <a:schemeClr val="accent1"/>
              </a:solidFill>
            </a:endParaRPr>
          </a:p>
        </p:txBody>
      </p:sp>
      <p:sp>
        <p:nvSpPr>
          <p:cNvPr id="66" name="îŝḷîḓé-文本框 27">
            <a:extLst>
              <a:ext uri="{FF2B5EF4-FFF2-40B4-BE49-F238E27FC236}">
                <a16:creationId xmlns:a16="http://schemas.microsoft.com/office/drawing/2014/main" id="{FD551C50-3E1D-FA40-8908-BBD453B0C02C}"/>
              </a:ext>
            </a:extLst>
          </p:cNvPr>
          <p:cNvSpPr txBox="1">
            <a:spLocks/>
          </p:cNvSpPr>
          <p:nvPr/>
        </p:nvSpPr>
        <p:spPr bwMode="auto">
          <a:xfrm>
            <a:off x="2376967" y="3277696"/>
            <a:ext cx="849021" cy="1535468"/>
          </a:xfrm>
          <a:prstGeom prst="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a:lnSpc>
                <a:spcPct val="120000"/>
              </a:lnSpc>
              <a:defRPr/>
            </a:pPr>
            <a:r>
              <a:rPr lang="en-US" altLang="zh-CN" sz="1000" dirty="0"/>
              <a:t>Jin</a:t>
            </a:r>
          </a:p>
          <a:p>
            <a:pPr>
              <a:lnSpc>
                <a:spcPct val="120000"/>
              </a:lnSpc>
              <a:defRPr/>
            </a:pPr>
            <a:r>
              <a:rPr lang="en-US" altLang="zh-CN" sz="1000" dirty="0"/>
              <a:t>Suga</a:t>
            </a:r>
          </a:p>
          <a:p>
            <a:pPr>
              <a:lnSpc>
                <a:spcPct val="120000"/>
              </a:lnSpc>
              <a:defRPr/>
            </a:pPr>
            <a:r>
              <a:rPr lang="en-US" altLang="zh-CN" sz="1000" dirty="0"/>
              <a:t>J-Hope</a:t>
            </a:r>
          </a:p>
          <a:p>
            <a:pPr>
              <a:lnSpc>
                <a:spcPct val="120000"/>
              </a:lnSpc>
              <a:defRPr/>
            </a:pPr>
            <a:r>
              <a:rPr lang="en-US" altLang="zh-CN" sz="1000" dirty="0"/>
              <a:t>RM</a:t>
            </a:r>
          </a:p>
          <a:p>
            <a:pPr>
              <a:lnSpc>
                <a:spcPct val="120000"/>
              </a:lnSpc>
              <a:defRPr/>
            </a:pPr>
            <a:r>
              <a:rPr lang="en-US" altLang="zh-CN" sz="1000" dirty="0"/>
              <a:t>Zimin</a:t>
            </a:r>
          </a:p>
          <a:p>
            <a:pPr>
              <a:lnSpc>
                <a:spcPct val="120000"/>
              </a:lnSpc>
              <a:defRPr/>
            </a:pPr>
            <a:r>
              <a:rPr lang="en-US" altLang="zh-CN" sz="1000" dirty="0"/>
              <a:t>V</a:t>
            </a:r>
          </a:p>
          <a:p>
            <a:pPr>
              <a:lnSpc>
                <a:spcPct val="120000"/>
              </a:lnSpc>
              <a:defRPr/>
            </a:pPr>
            <a:r>
              <a:rPr lang="en-US" altLang="zh-CN" sz="1000" dirty="0"/>
              <a:t>Jungkook</a:t>
            </a:r>
          </a:p>
        </p:txBody>
      </p:sp>
      <p:grpSp>
        <p:nvGrpSpPr>
          <p:cNvPr id="73" name="Group 72">
            <a:extLst>
              <a:ext uri="{FF2B5EF4-FFF2-40B4-BE49-F238E27FC236}">
                <a16:creationId xmlns:a16="http://schemas.microsoft.com/office/drawing/2014/main" id="{DD744AE8-68F8-6C47-B7D3-D5ECB9878EA5}"/>
              </a:ext>
            </a:extLst>
          </p:cNvPr>
          <p:cNvGrpSpPr/>
          <p:nvPr/>
        </p:nvGrpSpPr>
        <p:grpSpPr>
          <a:xfrm>
            <a:off x="7074701" y="1968710"/>
            <a:ext cx="665651" cy="683505"/>
            <a:chOff x="7290893" y="3747291"/>
            <a:chExt cx="237974" cy="244357"/>
          </a:xfrm>
          <a:solidFill>
            <a:schemeClr val="bg1"/>
          </a:solidFill>
        </p:grpSpPr>
        <p:sp>
          <p:nvSpPr>
            <p:cNvPr id="67" name="Freeform: Shape 356">
              <a:extLst>
                <a:ext uri="{FF2B5EF4-FFF2-40B4-BE49-F238E27FC236}">
                  <a16:creationId xmlns:a16="http://schemas.microsoft.com/office/drawing/2014/main" id="{AE7E247B-204C-0140-AFDE-D9DE91CB22B5}"/>
                </a:ext>
              </a:extLst>
            </p:cNvPr>
            <p:cNvSpPr>
              <a:spLocks/>
            </p:cNvSpPr>
            <p:nvPr/>
          </p:nvSpPr>
          <p:spPr bwMode="auto">
            <a:xfrm flipH="1">
              <a:off x="7325085" y="3747291"/>
              <a:ext cx="169591" cy="141844"/>
            </a:xfrm>
            <a:custGeom>
              <a:avLst/>
              <a:gdLst>
                <a:gd name="T0" fmla="*/ 0 w 248"/>
                <a:gd name="T1" fmla="*/ 88 h 220"/>
                <a:gd name="T2" fmla="*/ 0 w 248"/>
                <a:gd name="T3" fmla="*/ 189 h 220"/>
                <a:gd name="T4" fmla="*/ 5 w 248"/>
                <a:gd name="T5" fmla="*/ 189 h 220"/>
                <a:gd name="T6" fmla="*/ 40 w 248"/>
                <a:gd name="T7" fmla="*/ 189 h 220"/>
                <a:gd name="T8" fmla="*/ 50 w 248"/>
                <a:gd name="T9" fmla="*/ 189 h 220"/>
                <a:gd name="T10" fmla="*/ 50 w 248"/>
                <a:gd name="T11" fmla="*/ 199 h 220"/>
                <a:gd name="T12" fmla="*/ 50 w 248"/>
                <a:gd name="T13" fmla="*/ 220 h 220"/>
                <a:gd name="T14" fmla="*/ 64 w 248"/>
                <a:gd name="T15" fmla="*/ 220 h 220"/>
                <a:gd name="T16" fmla="*/ 64 w 248"/>
                <a:gd name="T17" fmla="*/ 199 h 220"/>
                <a:gd name="T18" fmla="*/ 64 w 248"/>
                <a:gd name="T19" fmla="*/ 189 h 220"/>
                <a:gd name="T20" fmla="*/ 73 w 248"/>
                <a:gd name="T21" fmla="*/ 189 h 220"/>
                <a:gd name="T22" fmla="*/ 109 w 248"/>
                <a:gd name="T23" fmla="*/ 189 h 220"/>
                <a:gd name="T24" fmla="*/ 118 w 248"/>
                <a:gd name="T25" fmla="*/ 189 h 220"/>
                <a:gd name="T26" fmla="*/ 118 w 248"/>
                <a:gd name="T27" fmla="*/ 199 h 220"/>
                <a:gd name="T28" fmla="*/ 118 w 248"/>
                <a:gd name="T29" fmla="*/ 220 h 220"/>
                <a:gd name="T30" fmla="*/ 130 w 248"/>
                <a:gd name="T31" fmla="*/ 220 h 220"/>
                <a:gd name="T32" fmla="*/ 130 w 248"/>
                <a:gd name="T33" fmla="*/ 199 h 220"/>
                <a:gd name="T34" fmla="*/ 130 w 248"/>
                <a:gd name="T35" fmla="*/ 189 h 220"/>
                <a:gd name="T36" fmla="*/ 139 w 248"/>
                <a:gd name="T37" fmla="*/ 189 h 220"/>
                <a:gd name="T38" fmla="*/ 175 w 248"/>
                <a:gd name="T39" fmla="*/ 189 h 220"/>
                <a:gd name="T40" fmla="*/ 184 w 248"/>
                <a:gd name="T41" fmla="*/ 189 h 220"/>
                <a:gd name="T42" fmla="*/ 184 w 248"/>
                <a:gd name="T43" fmla="*/ 199 h 220"/>
                <a:gd name="T44" fmla="*/ 184 w 248"/>
                <a:gd name="T45" fmla="*/ 220 h 220"/>
                <a:gd name="T46" fmla="*/ 199 w 248"/>
                <a:gd name="T47" fmla="*/ 220 h 220"/>
                <a:gd name="T48" fmla="*/ 199 w 248"/>
                <a:gd name="T49" fmla="*/ 199 h 220"/>
                <a:gd name="T50" fmla="*/ 199 w 248"/>
                <a:gd name="T51" fmla="*/ 189 h 220"/>
                <a:gd name="T52" fmla="*/ 208 w 248"/>
                <a:gd name="T53" fmla="*/ 189 h 220"/>
                <a:gd name="T54" fmla="*/ 241 w 248"/>
                <a:gd name="T55" fmla="*/ 189 h 220"/>
                <a:gd name="T56" fmla="*/ 248 w 248"/>
                <a:gd name="T57" fmla="*/ 189 h 220"/>
                <a:gd name="T58" fmla="*/ 248 w 248"/>
                <a:gd name="T59" fmla="*/ 88 h 220"/>
                <a:gd name="T60" fmla="*/ 232 w 248"/>
                <a:gd name="T61" fmla="*/ 88 h 220"/>
                <a:gd name="T62" fmla="*/ 232 w 248"/>
                <a:gd name="T63" fmla="*/ 109 h 220"/>
                <a:gd name="T64" fmla="*/ 208 w 248"/>
                <a:gd name="T65" fmla="*/ 109 h 220"/>
                <a:gd name="T66" fmla="*/ 208 w 248"/>
                <a:gd name="T67" fmla="*/ 88 h 220"/>
                <a:gd name="T68" fmla="*/ 184 w 248"/>
                <a:gd name="T69" fmla="*/ 88 h 220"/>
                <a:gd name="T70" fmla="*/ 184 w 248"/>
                <a:gd name="T71" fmla="*/ 109 h 220"/>
                <a:gd name="T72" fmla="*/ 161 w 248"/>
                <a:gd name="T73" fmla="*/ 109 h 220"/>
                <a:gd name="T74" fmla="*/ 161 w 248"/>
                <a:gd name="T75" fmla="*/ 88 h 220"/>
                <a:gd name="T76" fmla="*/ 139 w 248"/>
                <a:gd name="T77" fmla="*/ 88 h 220"/>
                <a:gd name="T78" fmla="*/ 139 w 248"/>
                <a:gd name="T79" fmla="*/ 0 h 220"/>
                <a:gd name="T80" fmla="*/ 109 w 248"/>
                <a:gd name="T81" fmla="*/ 0 h 220"/>
                <a:gd name="T82" fmla="*/ 109 w 248"/>
                <a:gd name="T83" fmla="*/ 88 h 220"/>
                <a:gd name="T84" fmla="*/ 87 w 248"/>
                <a:gd name="T85" fmla="*/ 88 h 220"/>
                <a:gd name="T86" fmla="*/ 87 w 248"/>
                <a:gd name="T87" fmla="*/ 109 h 220"/>
                <a:gd name="T88" fmla="*/ 64 w 248"/>
                <a:gd name="T89" fmla="*/ 109 h 220"/>
                <a:gd name="T90" fmla="*/ 64 w 248"/>
                <a:gd name="T91" fmla="*/ 88 h 220"/>
                <a:gd name="T92" fmla="*/ 40 w 248"/>
                <a:gd name="T93" fmla="*/ 88 h 220"/>
                <a:gd name="T94" fmla="*/ 40 w 248"/>
                <a:gd name="T95" fmla="*/ 109 h 220"/>
                <a:gd name="T96" fmla="*/ 16 w 248"/>
                <a:gd name="T97" fmla="*/ 109 h 220"/>
                <a:gd name="T98" fmla="*/ 16 w 248"/>
                <a:gd name="T99" fmla="*/ 88 h 220"/>
                <a:gd name="T100" fmla="*/ 0 w 248"/>
                <a:gd name="T101" fmla="*/ 88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8" h="220">
                  <a:moveTo>
                    <a:pt x="0" y="88"/>
                  </a:moveTo>
                  <a:lnTo>
                    <a:pt x="0" y="189"/>
                  </a:lnTo>
                  <a:lnTo>
                    <a:pt x="5" y="189"/>
                  </a:lnTo>
                  <a:lnTo>
                    <a:pt x="40" y="189"/>
                  </a:lnTo>
                  <a:lnTo>
                    <a:pt x="50" y="189"/>
                  </a:lnTo>
                  <a:lnTo>
                    <a:pt x="50" y="199"/>
                  </a:lnTo>
                  <a:lnTo>
                    <a:pt x="50" y="220"/>
                  </a:lnTo>
                  <a:lnTo>
                    <a:pt x="64" y="220"/>
                  </a:lnTo>
                  <a:lnTo>
                    <a:pt x="64" y="199"/>
                  </a:lnTo>
                  <a:lnTo>
                    <a:pt x="64" y="189"/>
                  </a:lnTo>
                  <a:lnTo>
                    <a:pt x="73" y="189"/>
                  </a:lnTo>
                  <a:lnTo>
                    <a:pt x="109" y="189"/>
                  </a:lnTo>
                  <a:lnTo>
                    <a:pt x="118" y="189"/>
                  </a:lnTo>
                  <a:lnTo>
                    <a:pt x="118" y="199"/>
                  </a:lnTo>
                  <a:lnTo>
                    <a:pt x="118" y="220"/>
                  </a:lnTo>
                  <a:lnTo>
                    <a:pt x="130" y="220"/>
                  </a:lnTo>
                  <a:lnTo>
                    <a:pt x="130" y="199"/>
                  </a:lnTo>
                  <a:lnTo>
                    <a:pt x="130" y="189"/>
                  </a:lnTo>
                  <a:lnTo>
                    <a:pt x="139" y="189"/>
                  </a:lnTo>
                  <a:lnTo>
                    <a:pt x="175" y="189"/>
                  </a:lnTo>
                  <a:lnTo>
                    <a:pt x="184" y="189"/>
                  </a:lnTo>
                  <a:lnTo>
                    <a:pt x="184" y="199"/>
                  </a:lnTo>
                  <a:lnTo>
                    <a:pt x="184" y="220"/>
                  </a:lnTo>
                  <a:lnTo>
                    <a:pt x="199" y="220"/>
                  </a:lnTo>
                  <a:lnTo>
                    <a:pt x="199" y="199"/>
                  </a:lnTo>
                  <a:lnTo>
                    <a:pt x="199" y="189"/>
                  </a:lnTo>
                  <a:lnTo>
                    <a:pt x="208" y="189"/>
                  </a:lnTo>
                  <a:lnTo>
                    <a:pt x="241" y="189"/>
                  </a:lnTo>
                  <a:lnTo>
                    <a:pt x="248" y="189"/>
                  </a:lnTo>
                  <a:lnTo>
                    <a:pt x="248" y="88"/>
                  </a:lnTo>
                  <a:lnTo>
                    <a:pt x="232" y="88"/>
                  </a:lnTo>
                  <a:lnTo>
                    <a:pt x="232" y="109"/>
                  </a:lnTo>
                  <a:lnTo>
                    <a:pt x="208" y="109"/>
                  </a:lnTo>
                  <a:lnTo>
                    <a:pt x="208" y="88"/>
                  </a:lnTo>
                  <a:lnTo>
                    <a:pt x="184" y="88"/>
                  </a:lnTo>
                  <a:lnTo>
                    <a:pt x="184" y="109"/>
                  </a:lnTo>
                  <a:lnTo>
                    <a:pt x="161" y="109"/>
                  </a:lnTo>
                  <a:lnTo>
                    <a:pt x="161" y="88"/>
                  </a:lnTo>
                  <a:lnTo>
                    <a:pt x="139" y="88"/>
                  </a:lnTo>
                  <a:lnTo>
                    <a:pt x="139" y="0"/>
                  </a:lnTo>
                  <a:lnTo>
                    <a:pt x="109" y="0"/>
                  </a:lnTo>
                  <a:lnTo>
                    <a:pt x="109" y="88"/>
                  </a:lnTo>
                  <a:lnTo>
                    <a:pt x="87" y="88"/>
                  </a:lnTo>
                  <a:lnTo>
                    <a:pt x="87" y="109"/>
                  </a:lnTo>
                  <a:lnTo>
                    <a:pt x="64" y="109"/>
                  </a:lnTo>
                  <a:lnTo>
                    <a:pt x="64" y="88"/>
                  </a:lnTo>
                  <a:lnTo>
                    <a:pt x="40" y="88"/>
                  </a:lnTo>
                  <a:lnTo>
                    <a:pt x="40" y="109"/>
                  </a:lnTo>
                  <a:lnTo>
                    <a:pt x="16" y="109"/>
                  </a:lnTo>
                  <a:lnTo>
                    <a:pt x="16" y="88"/>
                  </a:lnTo>
                  <a:lnTo>
                    <a:pt x="0" y="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68" name="Freeform: Shape 357">
              <a:extLst>
                <a:ext uri="{FF2B5EF4-FFF2-40B4-BE49-F238E27FC236}">
                  <a16:creationId xmlns:a16="http://schemas.microsoft.com/office/drawing/2014/main" id="{40EC3A91-9ADA-A145-809A-CD530DE023F5}"/>
                </a:ext>
              </a:extLst>
            </p:cNvPr>
            <p:cNvSpPr>
              <a:spLocks/>
            </p:cNvSpPr>
            <p:nvPr/>
          </p:nvSpPr>
          <p:spPr bwMode="auto">
            <a:xfrm flipH="1">
              <a:off x="7290893" y="3875594"/>
              <a:ext cx="237974" cy="116054"/>
            </a:xfrm>
            <a:custGeom>
              <a:avLst/>
              <a:gdLst>
                <a:gd name="T0" fmla="*/ 348 w 348"/>
                <a:gd name="T1" fmla="*/ 0 h 180"/>
                <a:gd name="T2" fmla="*/ 324 w 348"/>
                <a:gd name="T3" fmla="*/ 0 h 180"/>
                <a:gd name="T4" fmla="*/ 324 w 348"/>
                <a:gd name="T5" fmla="*/ 31 h 180"/>
                <a:gd name="T6" fmla="*/ 298 w 348"/>
                <a:gd name="T7" fmla="*/ 31 h 180"/>
                <a:gd name="T8" fmla="*/ 291 w 348"/>
                <a:gd name="T9" fmla="*/ 31 h 180"/>
                <a:gd name="T10" fmla="*/ 291 w 348"/>
                <a:gd name="T11" fmla="*/ 0 h 180"/>
                <a:gd name="T12" fmla="*/ 258 w 348"/>
                <a:gd name="T13" fmla="*/ 0 h 180"/>
                <a:gd name="T14" fmla="*/ 258 w 348"/>
                <a:gd name="T15" fmla="*/ 31 h 180"/>
                <a:gd name="T16" fmla="*/ 225 w 348"/>
                <a:gd name="T17" fmla="*/ 31 h 180"/>
                <a:gd name="T18" fmla="*/ 225 w 348"/>
                <a:gd name="T19" fmla="*/ 0 h 180"/>
                <a:gd name="T20" fmla="*/ 189 w 348"/>
                <a:gd name="T21" fmla="*/ 0 h 180"/>
                <a:gd name="T22" fmla="*/ 189 w 348"/>
                <a:gd name="T23" fmla="*/ 31 h 180"/>
                <a:gd name="T24" fmla="*/ 159 w 348"/>
                <a:gd name="T25" fmla="*/ 31 h 180"/>
                <a:gd name="T26" fmla="*/ 159 w 348"/>
                <a:gd name="T27" fmla="*/ 0 h 180"/>
                <a:gd name="T28" fmla="*/ 123 w 348"/>
                <a:gd name="T29" fmla="*/ 0 h 180"/>
                <a:gd name="T30" fmla="*/ 123 w 348"/>
                <a:gd name="T31" fmla="*/ 31 h 180"/>
                <a:gd name="T32" fmla="*/ 90 w 348"/>
                <a:gd name="T33" fmla="*/ 31 h 180"/>
                <a:gd name="T34" fmla="*/ 90 w 348"/>
                <a:gd name="T35" fmla="*/ 0 h 180"/>
                <a:gd name="T36" fmla="*/ 55 w 348"/>
                <a:gd name="T37" fmla="*/ 0 h 180"/>
                <a:gd name="T38" fmla="*/ 55 w 348"/>
                <a:gd name="T39" fmla="*/ 31 h 180"/>
                <a:gd name="T40" fmla="*/ 50 w 348"/>
                <a:gd name="T41" fmla="*/ 31 h 180"/>
                <a:gd name="T42" fmla="*/ 24 w 348"/>
                <a:gd name="T43" fmla="*/ 31 h 180"/>
                <a:gd name="T44" fmla="*/ 24 w 348"/>
                <a:gd name="T45" fmla="*/ 0 h 180"/>
                <a:gd name="T46" fmla="*/ 0 w 348"/>
                <a:gd name="T47" fmla="*/ 0 h 180"/>
                <a:gd name="T48" fmla="*/ 0 w 348"/>
                <a:gd name="T49" fmla="*/ 180 h 180"/>
                <a:gd name="T50" fmla="*/ 133 w 348"/>
                <a:gd name="T51" fmla="*/ 180 h 180"/>
                <a:gd name="T52" fmla="*/ 133 w 348"/>
                <a:gd name="T53" fmla="*/ 109 h 180"/>
                <a:gd name="T54" fmla="*/ 225 w 348"/>
                <a:gd name="T55" fmla="*/ 109 h 180"/>
                <a:gd name="T56" fmla="*/ 225 w 348"/>
                <a:gd name="T57" fmla="*/ 180 h 180"/>
                <a:gd name="T58" fmla="*/ 348 w 348"/>
                <a:gd name="T59" fmla="*/ 180 h 180"/>
                <a:gd name="T60" fmla="*/ 348 w 348"/>
                <a:gd name="T61" fmla="*/ 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48" h="180">
                  <a:moveTo>
                    <a:pt x="348" y="0"/>
                  </a:moveTo>
                  <a:lnTo>
                    <a:pt x="324" y="0"/>
                  </a:lnTo>
                  <a:lnTo>
                    <a:pt x="324" y="31"/>
                  </a:lnTo>
                  <a:lnTo>
                    <a:pt x="298" y="31"/>
                  </a:lnTo>
                  <a:lnTo>
                    <a:pt x="291" y="31"/>
                  </a:lnTo>
                  <a:lnTo>
                    <a:pt x="291" y="0"/>
                  </a:lnTo>
                  <a:lnTo>
                    <a:pt x="258" y="0"/>
                  </a:lnTo>
                  <a:lnTo>
                    <a:pt x="258" y="31"/>
                  </a:lnTo>
                  <a:lnTo>
                    <a:pt x="225" y="31"/>
                  </a:lnTo>
                  <a:lnTo>
                    <a:pt x="225" y="0"/>
                  </a:lnTo>
                  <a:lnTo>
                    <a:pt x="189" y="0"/>
                  </a:lnTo>
                  <a:lnTo>
                    <a:pt x="189" y="31"/>
                  </a:lnTo>
                  <a:lnTo>
                    <a:pt x="159" y="31"/>
                  </a:lnTo>
                  <a:lnTo>
                    <a:pt x="159" y="0"/>
                  </a:lnTo>
                  <a:lnTo>
                    <a:pt x="123" y="0"/>
                  </a:lnTo>
                  <a:lnTo>
                    <a:pt x="123" y="31"/>
                  </a:lnTo>
                  <a:lnTo>
                    <a:pt x="90" y="31"/>
                  </a:lnTo>
                  <a:lnTo>
                    <a:pt x="90" y="0"/>
                  </a:lnTo>
                  <a:lnTo>
                    <a:pt x="55" y="0"/>
                  </a:lnTo>
                  <a:lnTo>
                    <a:pt x="55" y="31"/>
                  </a:lnTo>
                  <a:lnTo>
                    <a:pt x="50" y="31"/>
                  </a:lnTo>
                  <a:lnTo>
                    <a:pt x="24" y="31"/>
                  </a:lnTo>
                  <a:lnTo>
                    <a:pt x="24" y="0"/>
                  </a:lnTo>
                  <a:lnTo>
                    <a:pt x="0" y="0"/>
                  </a:lnTo>
                  <a:lnTo>
                    <a:pt x="0" y="180"/>
                  </a:lnTo>
                  <a:lnTo>
                    <a:pt x="133" y="180"/>
                  </a:lnTo>
                  <a:lnTo>
                    <a:pt x="133" y="109"/>
                  </a:lnTo>
                  <a:lnTo>
                    <a:pt x="225" y="109"/>
                  </a:lnTo>
                  <a:lnTo>
                    <a:pt x="225" y="180"/>
                  </a:lnTo>
                  <a:lnTo>
                    <a:pt x="348" y="180"/>
                  </a:lnTo>
                  <a:lnTo>
                    <a:pt x="3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69" name="Freeform: Shape 358">
              <a:extLst>
                <a:ext uri="{FF2B5EF4-FFF2-40B4-BE49-F238E27FC236}">
                  <a16:creationId xmlns:a16="http://schemas.microsoft.com/office/drawing/2014/main" id="{6D3C3173-4E8F-A640-A66A-B8EBD0F84227}"/>
                </a:ext>
              </a:extLst>
            </p:cNvPr>
            <p:cNvSpPr>
              <a:spLocks/>
            </p:cNvSpPr>
            <p:nvPr/>
          </p:nvSpPr>
          <p:spPr bwMode="auto">
            <a:xfrm flipH="1">
              <a:off x="7320298" y="3751804"/>
              <a:ext cx="67699" cy="41264"/>
            </a:xfrm>
            <a:custGeom>
              <a:avLst/>
              <a:gdLst>
                <a:gd name="T0" fmla="*/ 0 w 99"/>
                <a:gd name="T1" fmla="*/ 0 h 64"/>
                <a:gd name="T2" fmla="*/ 0 w 99"/>
                <a:gd name="T3" fmla="*/ 64 h 64"/>
                <a:gd name="T4" fmla="*/ 99 w 99"/>
                <a:gd name="T5" fmla="*/ 33 h 64"/>
                <a:gd name="T6" fmla="*/ 0 w 99"/>
                <a:gd name="T7" fmla="*/ 0 h 64"/>
              </a:gdLst>
              <a:ahLst/>
              <a:cxnLst>
                <a:cxn ang="0">
                  <a:pos x="T0" y="T1"/>
                </a:cxn>
                <a:cxn ang="0">
                  <a:pos x="T2" y="T3"/>
                </a:cxn>
                <a:cxn ang="0">
                  <a:pos x="T4" y="T5"/>
                </a:cxn>
                <a:cxn ang="0">
                  <a:pos x="T6" y="T7"/>
                </a:cxn>
              </a:cxnLst>
              <a:rect l="0" t="0" r="r" b="b"/>
              <a:pathLst>
                <a:path w="99" h="64">
                  <a:moveTo>
                    <a:pt x="0" y="0"/>
                  </a:moveTo>
                  <a:lnTo>
                    <a:pt x="0" y="64"/>
                  </a:lnTo>
                  <a:lnTo>
                    <a:pt x="99" y="33"/>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grpSp>
      <p:sp>
        <p:nvSpPr>
          <p:cNvPr id="74" name="Freeform: Shape 350">
            <a:extLst>
              <a:ext uri="{FF2B5EF4-FFF2-40B4-BE49-F238E27FC236}">
                <a16:creationId xmlns:a16="http://schemas.microsoft.com/office/drawing/2014/main" id="{01B87DF7-F9E1-6646-8207-0C6A0DAE8100}"/>
              </a:ext>
            </a:extLst>
          </p:cNvPr>
          <p:cNvSpPr>
            <a:spLocks/>
          </p:cNvSpPr>
          <p:nvPr/>
        </p:nvSpPr>
        <p:spPr bwMode="auto">
          <a:xfrm flipH="1">
            <a:off x="5189569" y="1997418"/>
            <a:ext cx="699229" cy="654797"/>
          </a:xfrm>
          <a:custGeom>
            <a:avLst/>
            <a:gdLst>
              <a:gd name="T0" fmla="*/ 140 w 187"/>
              <a:gd name="T1" fmla="*/ 174 h 186"/>
              <a:gd name="T2" fmla="*/ 174 w 187"/>
              <a:gd name="T3" fmla="*/ 140 h 186"/>
              <a:gd name="T4" fmla="*/ 185 w 187"/>
              <a:gd name="T5" fmla="*/ 112 h 186"/>
              <a:gd name="T6" fmla="*/ 185 w 187"/>
              <a:gd name="T7" fmla="*/ 74 h 186"/>
              <a:gd name="T8" fmla="*/ 174 w 187"/>
              <a:gd name="T9" fmla="*/ 47 h 186"/>
              <a:gd name="T10" fmla="*/ 140 w 187"/>
              <a:gd name="T11" fmla="*/ 12 h 186"/>
              <a:gd name="T12" fmla="*/ 128 w 187"/>
              <a:gd name="T13" fmla="*/ 6 h 186"/>
              <a:gd name="T14" fmla="*/ 100 w 187"/>
              <a:gd name="T15" fmla="*/ 0 h 186"/>
              <a:gd name="T16" fmla="*/ 104 w 187"/>
              <a:gd name="T17" fmla="*/ 9 h 186"/>
              <a:gd name="T18" fmla="*/ 115 w 187"/>
              <a:gd name="T19" fmla="*/ 9 h 186"/>
              <a:gd name="T20" fmla="*/ 126 w 187"/>
              <a:gd name="T21" fmla="*/ 12 h 186"/>
              <a:gd name="T22" fmla="*/ 123 w 187"/>
              <a:gd name="T23" fmla="*/ 14 h 186"/>
              <a:gd name="T24" fmla="*/ 108 w 187"/>
              <a:gd name="T25" fmla="*/ 20 h 186"/>
              <a:gd name="T26" fmla="*/ 110 w 187"/>
              <a:gd name="T27" fmla="*/ 29 h 186"/>
              <a:gd name="T28" fmla="*/ 119 w 187"/>
              <a:gd name="T29" fmla="*/ 36 h 186"/>
              <a:gd name="T30" fmla="*/ 132 w 187"/>
              <a:gd name="T31" fmla="*/ 18 h 186"/>
              <a:gd name="T32" fmla="*/ 142 w 187"/>
              <a:gd name="T33" fmla="*/ 21 h 186"/>
              <a:gd name="T34" fmla="*/ 150 w 187"/>
              <a:gd name="T35" fmla="*/ 25 h 186"/>
              <a:gd name="T36" fmla="*/ 154 w 187"/>
              <a:gd name="T37" fmla="*/ 38 h 186"/>
              <a:gd name="T38" fmla="*/ 151 w 187"/>
              <a:gd name="T39" fmla="*/ 45 h 186"/>
              <a:gd name="T40" fmla="*/ 146 w 187"/>
              <a:gd name="T41" fmla="*/ 40 h 186"/>
              <a:gd name="T42" fmla="*/ 135 w 187"/>
              <a:gd name="T43" fmla="*/ 41 h 186"/>
              <a:gd name="T44" fmla="*/ 143 w 187"/>
              <a:gd name="T45" fmla="*/ 46 h 186"/>
              <a:gd name="T46" fmla="*/ 123 w 187"/>
              <a:gd name="T47" fmla="*/ 54 h 186"/>
              <a:gd name="T48" fmla="*/ 113 w 187"/>
              <a:gd name="T49" fmla="*/ 60 h 186"/>
              <a:gd name="T50" fmla="*/ 101 w 187"/>
              <a:gd name="T51" fmla="*/ 72 h 186"/>
              <a:gd name="T52" fmla="*/ 108 w 187"/>
              <a:gd name="T53" fmla="*/ 110 h 186"/>
              <a:gd name="T54" fmla="*/ 118 w 187"/>
              <a:gd name="T55" fmla="*/ 113 h 186"/>
              <a:gd name="T56" fmla="*/ 129 w 187"/>
              <a:gd name="T57" fmla="*/ 116 h 186"/>
              <a:gd name="T58" fmla="*/ 146 w 187"/>
              <a:gd name="T59" fmla="*/ 126 h 186"/>
              <a:gd name="T60" fmla="*/ 155 w 187"/>
              <a:gd name="T61" fmla="*/ 135 h 186"/>
              <a:gd name="T62" fmla="*/ 169 w 187"/>
              <a:gd name="T63" fmla="*/ 139 h 186"/>
              <a:gd name="T64" fmla="*/ 107 w 187"/>
              <a:gd name="T65" fmla="*/ 163 h 186"/>
              <a:gd name="T66" fmla="*/ 1 w 187"/>
              <a:gd name="T67" fmla="*/ 79 h 186"/>
              <a:gd name="T68" fmla="*/ 3 w 187"/>
              <a:gd name="T69" fmla="*/ 116 h 186"/>
              <a:gd name="T70" fmla="*/ 20 w 187"/>
              <a:gd name="T71" fmla="*/ 151 h 186"/>
              <a:gd name="T72" fmla="*/ 59 w 187"/>
              <a:gd name="T73" fmla="*/ 180 h 186"/>
              <a:gd name="T74" fmla="*/ 95 w 187"/>
              <a:gd name="T75" fmla="*/ 148 h 186"/>
              <a:gd name="T76" fmla="*/ 92 w 187"/>
              <a:gd name="T77" fmla="*/ 133 h 186"/>
              <a:gd name="T78" fmla="*/ 97 w 187"/>
              <a:gd name="T79" fmla="*/ 119 h 186"/>
              <a:gd name="T80" fmla="*/ 85 w 187"/>
              <a:gd name="T81" fmla="*/ 115 h 186"/>
              <a:gd name="T82" fmla="*/ 73 w 187"/>
              <a:gd name="T83" fmla="*/ 107 h 186"/>
              <a:gd name="T84" fmla="*/ 54 w 187"/>
              <a:gd name="T85" fmla="*/ 99 h 186"/>
              <a:gd name="T86" fmla="*/ 45 w 187"/>
              <a:gd name="T87" fmla="*/ 83 h 186"/>
              <a:gd name="T88" fmla="*/ 41 w 187"/>
              <a:gd name="T89" fmla="*/ 81 h 186"/>
              <a:gd name="T90" fmla="*/ 40 w 187"/>
              <a:gd name="T91" fmla="*/ 84 h 186"/>
              <a:gd name="T92" fmla="*/ 34 w 187"/>
              <a:gd name="T93" fmla="*/ 69 h 186"/>
              <a:gd name="T94" fmla="*/ 34 w 187"/>
              <a:gd name="T95" fmla="*/ 53 h 186"/>
              <a:gd name="T96" fmla="*/ 41 w 187"/>
              <a:gd name="T97" fmla="*/ 36 h 186"/>
              <a:gd name="T98" fmla="*/ 40 w 187"/>
              <a:gd name="T99" fmla="*/ 26 h 186"/>
              <a:gd name="T100" fmla="*/ 84 w 187"/>
              <a:gd name="T101" fmla="*/ 7 h 186"/>
              <a:gd name="T102" fmla="*/ 100 w 187"/>
              <a:gd name="T103" fmla="*/ 0 h 186"/>
              <a:gd name="T104" fmla="*/ 58 w 187"/>
              <a:gd name="T105" fmla="*/ 7 h 186"/>
              <a:gd name="T106" fmla="*/ 27 w 187"/>
              <a:gd name="T107" fmla="*/ 27 h 186"/>
              <a:gd name="T108" fmla="*/ 6 w 187"/>
              <a:gd name="T109" fmla="*/ 59 h 186"/>
              <a:gd name="T110" fmla="*/ 99 w 187"/>
              <a:gd name="T111" fmla="*/ 117 h 186"/>
              <a:gd name="T112" fmla="*/ 86 w 187"/>
              <a:gd name="T113" fmla="*/ 103 h 186"/>
              <a:gd name="T114" fmla="*/ 83 w 187"/>
              <a:gd name="T115" fmla="*/ 94 h 186"/>
              <a:gd name="T116" fmla="*/ 67 w 187"/>
              <a:gd name="T117" fmla="*/ 97 h 186"/>
              <a:gd name="T118" fmla="*/ 75 w 187"/>
              <a:gd name="T119" fmla="*/ 77 h 186"/>
              <a:gd name="T120" fmla="*/ 92 w 187"/>
              <a:gd name="T121" fmla="*/ 77 h 186"/>
              <a:gd name="T122" fmla="*/ 97 w 187"/>
              <a:gd name="T123" fmla="*/ 77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7" h="186">
                <a:moveTo>
                  <a:pt x="100" y="186"/>
                </a:moveTo>
                <a:cubicBezTo>
                  <a:pt x="105" y="186"/>
                  <a:pt x="109" y="185"/>
                  <a:pt x="114" y="184"/>
                </a:cubicBezTo>
                <a:cubicBezTo>
                  <a:pt x="117" y="183"/>
                  <a:pt x="120" y="183"/>
                  <a:pt x="123" y="182"/>
                </a:cubicBezTo>
                <a:cubicBezTo>
                  <a:pt x="125" y="181"/>
                  <a:pt x="126" y="181"/>
                  <a:pt x="128" y="180"/>
                </a:cubicBezTo>
                <a:cubicBezTo>
                  <a:pt x="130" y="179"/>
                  <a:pt x="133" y="178"/>
                  <a:pt x="136" y="176"/>
                </a:cubicBezTo>
                <a:cubicBezTo>
                  <a:pt x="137" y="176"/>
                  <a:pt x="139" y="175"/>
                  <a:pt x="140" y="174"/>
                </a:cubicBezTo>
                <a:cubicBezTo>
                  <a:pt x="146" y="171"/>
                  <a:pt x="151" y="167"/>
                  <a:pt x="156" y="162"/>
                </a:cubicBezTo>
                <a:cubicBezTo>
                  <a:pt x="157" y="161"/>
                  <a:pt x="158" y="160"/>
                  <a:pt x="159" y="159"/>
                </a:cubicBezTo>
                <a:cubicBezTo>
                  <a:pt x="160" y="158"/>
                  <a:pt x="161" y="157"/>
                  <a:pt x="162" y="156"/>
                </a:cubicBezTo>
                <a:cubicBezTo>
                  <a:pt x="164" y="154"/>
                  <a:pt x="165" y="152"/>
                  <a:pt x="167" y="151"/>
                </a:cubicBezTo>
                <a:cubicBezTo>
                  <a:pt x="169" y="148"/>
                  <a:pt x="171" y="145"/>
                  <a:pt x="173" y="142"/>
                </a:cubicBezTo>
                <a:cubicBezTo>
                  <a:pt x="173" y="141"/>
                  <a:pt x="174" y="140"/>
                  <a:pt x="174" y="140"/>
                </a:cubicBezTo>
                <a:cubicBezTo>
                  <a:pt x="175" y="138"/>
                  <a:pt x="176" y="137"/>
                  <a:pt x="177" y="136"/>
                </a:cubicBezTo>
                <a:cubicBezTo>
                  <a:pt x="177" y="135"/>
                  <a:pt x="177" y="134"/>
                  <a:pt x="178" y="134"/>
                </a:cubicBezTo>
                <a:cubicBezTo>
                  <a:pt x="178" y="132"/>
                  <a:pt x="179" y="131"/>
                  <a:pt x="179" y="129"/>
                </a:cubicBezTo>
                <a:cubicBezTo>
                  <a:pt x="180" y="128"/>
                  <a:pt x="181" y="127"/>
                  <a:pt x="181" y="125"/>
                </a:cubicBezTo>
                <a:cubicBezTo>
                  <a:pt x="182" y="122"/>
                  <a:pt x="183" y="119"/>
                  <a:pt x="184" y="116"/>
                </a:cubicBezTo>
                <a:cubicBezTo>
                  <a:pt x="184" y="115"/>
                  <a:pt x="185" y="113"/>
                  <a:pt x="185" y="112"/>
                </a:cubicBezTo>
                <a:cubicBezTo>
                  <a:pt x="185" y="110"/>
                  <a:pt x="185" y="109"/>
                  <a:pt x="186" y="107"/>
                </a:cubicBezTo>
                <a:cubicBezTo>
                  <a:pt x="186" y="106"/>
                  <a:pt x="186" y="104"/>
                  <a:pt x="186" y="103"/>
                </a:cubicBezTo>
                <a:cubicBezTo>
                  <a:pt x="187" y="99"/>
                  <a:pt x="187" y="96"/>
                  <a:pt x="187" y="93"/>
                </a:cubicBezTo>
                <a:cubicBezTo>
                  <a:pt x="187" y="90"/>
                  <a:pt x="187" y="87"/>
                  <a:pt x="186" y="83"/>
                </a:cubicBezTo>
                <a:cubicBezTo>
                  <a:pt x="186" y="82"/>
                  <a:pt x="186" y="80"/>
                  <a:pt x="186" y="79"/>
                </a:cubicBezTo>
                <a:cubicBezTo>
                  <a:pt x="185" y="77"/>
                  <a:pt x="185" y="76"/>
                  <a:pt x="185" y="74"/>
                </a:cubicBezTo>
                <a:cubicBezTo>
                  <a:pt x="185" y="73"/>
                  <a:pt x="184" y="71"/>
                  <a:pt x="184" y="70"/>
                </a:cubicBezTo>
                <a:cubicBezTo>
                  <a:pt x="183" y="67"/>
                  <a:pt x="182" y="64"/>
                  <a:pt x="181" y="61"/>
                </a:cubicBezTo>
                <a:cubicBezTo>
                  <a:pt x="181" y="60"/>
                  <a:pt x="181" y="60"/>
                  <a:pt x="180" y="59"/>
                </a:cubicBezTo>
                <a:cubicBezTo>
                  <a:pt x="179" y="57"/>
                  <a:pt x="179" y="55"/>
                  <a:pt x="178" y="53"/>
                </a:cubicBezTo>
                <a:cubicBezTo>
                  <a:pt x="177" y="52"/>
                  <a:pt x="177" y="51"/>
                  <a:pt x="177" y="51"/>
                </a:cubicBezTo>
                <a:cubicBezTo>
                  <a:pt x="176" y="49"/>
                  <a:pt x="175" y="48"/>
                  <a:pt x="174" y="47"/>
                </a:cubicBezTo>
                <a:cubicBezTo>
                  <a:pt x="172" y="43"/>
                  <a:pt x="170" y="39"/>
                  <a:pt x="167" y="35"/>
                </a:cubicBezTo>
                <a:cubicBezTo>
                  <a:pt x="165" y="34"/>
                  <a:pt x="164" y="32"/>
                  <a:pt x="162" y="30"/>
                </a:cubicBezTo>
                <a:cubicBezTo>
                  <a:pt x="161" y="29"/>
                  <a:pt x="160" y="28"/>
                  <a:pt x="159" y="27"/>
                </a:cubicBezTo>
                <a:cubicBezTo>
                  <a:pt x="158" y="26"/>
                  <a:pt x="157" y="25"/>
                  <a:pt x="156" y="24"/>
                </a:cubicBezTo>
                <a:cubicBezTo>
                  <a:pt x="154" y="22"/>
                  <a:pt x="152" y="20"/>
                  <a:pt x="149" y="18"/>
                </a:cubicBezTo>
                <a:cubicBezTo>
                  <a:pt x="146" y="16"/>
                  <a:pt x="143" y="14"/>
                  <a:pt x="140" y="12"/>
                </a:cubicBezTo>
                <a:cubicBezTo>
                  <a:pt x="139" y="11"/>
                  <a:pt x="137" y="11"/>
                  <a:pt x="136" y="10"/>
                </a:cubicBezTo>
                <a:cubicBezTo>
                  <a:pt x="135" y="10"/>
                  <a:pt x="135" y="9"/>
                  <a:pt x="134" y="9"/>
                </a:cubicBezTo>
                <a:cubicBezTo>
                  <a:pt x="133" y="9"/>
                  <a:pt x="133" y="8"/>
                  <a:pt x="132" y="8"/>
                </a:cubicBezTo>
                <a:cubicBezTo>
                  <a:pt x="131" y="8"/>
                  <a:pt x="131" y="8"/>
                  <a:pt x="131" y="7"/>
                </a:cubicBezTo>
                <a:cubicBezTo>
                  <a:pt x="130" y="7"/>
                  <a:pt x="129" y="7"/>
                  <a:pt x="128" y="6"/>
                </a:cubicBezTo>
                <a:cubicBezTo>
                  <a:pt x="128" y="6"/>
                  <a:pt x="128" y="6"/>
                  <a:pt x="128" y="6"/>
                </a:cubicBezTo>
                <a:cubicBezTo>
                  <a:pt x="126" y="6"/>
                  <a:pt x="125" y="5"/>
                  <a:pt x="124" y="5"/>
                </a:cubicBezTo>
                <a:cubicBezTo>
                  <a:pt x="124" y="5"/>
                  <a:pt x="124" y="5"/>
                  <a:pt x="123" y="5"/>
                </a:cubicBezTo>
                <a:cubicBezTo>
                  <a:pt x="121" y="4"/>
                  <a:pt x="118" y="3"/>
                  <a:pt x="115" y="2"/>
                </a:cubicBezTo>
                <a:cubicBezTo>
                  <a:pt x="114" y="2"/>
                  <a:pt x="113" y="2"/>
                  <a:pt x="112" y="2"/>
                </a:cubicBezTo>
                <a:cubicBezTo>
                  <a:pt x="111" y="1"/>
                  <a:pt x="111" y="1"/>
                  <a:pt x="110" y="1"/>
                </a:cubicBezTo>
                <a:cubicBezTo>
                  <a:pt x="107" y="1"/>
                  <a:pt x="103" y="0"/>
                  <a:pt x="100" y="0"/>
                </a:cubicBezTo>
                <a:cubicBezTo>
                  <a:pt x="100" y="5"/>
                  <a:pt x="100" y="5"/>
                  <a:pt x="100" y="5"/>
                </a:cubicBezTo>
                <a:cubicBezTo>
                  <a:pt x="104" y="5"/>
                  <a:pt x="107" y="6"/>
                  <a:pt x="111" y="6"/>
                </a:cubicBezTo>
                <a:cubicBezTo>
                  <a:pt x="111" y="7"/>
                  <a:pt x="110" y="7"/>
                  <a:pt x="109" y="7"/>
                </a:cubicBezTo>
                <a:cubicBezTo>
                  <a:pt x="109" y="7"/>
                  <a:pt x="108" y="8"/>
                  <a:pt x="108" y="8"/>
                </a:cubicBezTo>
                <a:cubicBezTo>
                  <a:pt x="106" y="8"/>
                  <a:pt x="104" y="8"/>
                  <a:pt x="103" y="8"/>
                </a:cubicBezTo>
                <a:cubicBezTo>
                  <a:pt x="103" y="8"/>
                  <a:pt x="104" y="9"/>
                  <a:pt x="104" y="9"/>
                </a:cubicBezTo>
                <a:cubicBezTo>
                  <a:pt x="106" y="10"/>
                  <a:pt x="107" y="10"/>
                  <a:pt x="109" y="10"/>
                </a:cubicBezTo>
                <a:cubicBezTo>
                  <a:pt x="110" y="10"/>
                  <a:pt x="111" y="10"/>
                  <a:pt x="112" y="9"/>
                </a:cubicBezTo>
                <a:cubicBezTo>
                  <a:pt x="112" y="9"/>
                  <a:pt x="112" y="8"/>
                  <a:pt x="113" y="8"/>
                </a:cubicBezTo>
                <a:cubicBezTo>
                  <a:pt x="113" y="7"/>
                  <a:pt x="113" y="7"/>
                  <a:pt x="114" y="7"/>
                </a:cubicBezTo>
                <a:cubicBezTo>
                  <a:pt x="115" y="7"/>
                  <a:pt x="116" y="7"/>
                  <a:pt x="117" y="8"/>
                </a:cubicBezTo>
                <a:cubicBezTo>
                  <a:pt x="116" y="8"/>
                  <a:pt x="115" y="8"/>
                  <a:pt x="115" y="9"/>
                </a:cubicBezTo>
                <a:cubicBezTo>
                  <a:pt x="116" y="10"/>
                  <a:pt x="118" y="9"/>
                  <a:pt x="118" y="8"/>
                </a:cubicBezTo>
                <a:cubicBezTo>
                  <a:pt x="119" y="8"/>
                  <a:pt x="119" y="8"/>
                  <a:pt x="119" y="8"/>
                </a:cubicBezTo>
                <a:cubicBezTo>
                  <a:pt x="120" y="9"/>
                  <a:pt x="122" y="9"/>
                  <a:pt x="123" y="10"/>
                </a:cubicBezTo>
                <a:cubicBezTo>
                  <a:pt x="125" y="11"/>
                  <a:pt x="127" y="11"/>
                  <a:pt x="129" y="12"/>
                </a:cubicBezTo>
                <a:cubicBezTo>
                  <a:pt x="129" y="12"/>
                  <a:pt x="128" y="13"/>
                  <a:pt x="128" y="13"/>
                </a:cubicBezTo>
                <a:cubicBezTo>
                  <a:pt x="127" y="13"/>
                  <a:pt x="127" y="12"/>
                  <a:pt x="126" y="12"/>
                </a:cubicBezTo>
                <a:cubicBezTo>
                  <a:pt x="126" y="13"/>
                  <a:pt x="127" y="13"/>
                  <a:pt x="128" y="14"/>
                </a:cubicBezTo>
                <a:cubicBezTo>
                  <a:pt x="129" y="15"/>
                  <a:pt x="129" y="15"/>
                  <a:pt x="130" y="16"/>
                </a:cubicBezTo>
                <a:cubicBezTo>
                  <a:pt x="129" y="18"/>
                  <a:pt x="128" y="16"/>
                  <a:pt x="126" y="16"/>
                </a:cubicBezTo>
                <a:cubicBezTo>
                  <a:pt x="125" y="16"/>
                  <a:pt x="123" y="19"/>
                  <a:pt x="122" y="16"/>
                </a:cubicBezTo>
                <a:cubicBezTo>
                  <a:pt x="122" y="15"/>
                  <a:pt x="123" y="15"/>
                  <a:pt x="124" y="14"/>
                </a:cubicBezTo>
                <a:cubicBezTo>
                  <a:pt x="123" y="14"/>
                  <a:pt x="123" y="14"/>
                  <a:pt x="123" y="14"/>
                </a:cubicBezTo>
                <a:cubicBezTo>
                  <a:pt x="122" y="14"/>
                  <a:pt x="122" y="15"/>
                  <a:pt x="121" y="15"/>
                </a:cubicBezTo>
                <a:cubicBezTo>
                  <a:pt x="121" y="15"/>
                  <a:pt x="120" y="16"/>
                  <a:pt x="119" y="16"/>
                </a:cubicBezTo>
                <a:cubicBezTo>
                  <a:pt x="119" y="16"/>
                  <a:pt x="118" y="16"/>
                  <a:pt x="117" y="16"/>
                </a:cubicBezTo>
                <a:cubicBezTo>
                  <a:pt x="116" y="16"/>
                  <a:pt x="115" y="17"/>
                  <a:pt x="114" y="18"/>
                </a:cubicBezTo>
                <a:cubicBezTo>
                  <a:pt x="113" y="18"/>
                  <a:pt x="113" y="18"/>
                  <a:pt x="112" y="18"/>
                </a:cubicBezTo>
                <a:cubicBezTo>
                  <a:pt x="111" y="18"/>
                  <a:pt x="110" y="19"/>
                  <a:pt x="108" y="20"/>
                </a:cubicBezTo>
                <a:cubicBezTo>
                  <a:pt x="107" y="20"/>
                  <a:pt x="106" y="21"/>
                  <a:pt x="105" y="22"/>
                </a:cubicBezTo>
                <a:cubicBezTo>
                  <a:pt x="104" y="22"/>
                  <a:pt x="103" y="24"/>
                  <a:pt x="103" y="24"/>
                </a:cubicBezTo>
                <a:cubicBezTo>
                  <a:pt x="103" y="25"/>
                  <a:pt x="105" y="25"/>
                  <a:pt x="105" y="25"/>
                </a:cubicBezTo>
                <a:cubicBezTo>
                  <a:pt x="105" y="26"/>
                  <a:pt x="104" y="27"/>
                  <a:pt x="104" y="27"/>
                </a:cubicBezTo>
                <a:cubicBezTo>
                  <a:pt x="105" y="28"/>
                  <a:pt x="106" y="27"/>
                  <a:pt x="107" y="27"/>
                </a:cubicBezTo>
                <a:cubicBezTo>
                  <a:pt x="108" y="27"/>
                  <a:pt x="109" y="29"/>
                  <a:pt x="110" y="29"/>
                </a:cubicBezTo>
                <a:cubicBezTo>
                  <a:pt x="111" y="30"/>
                  <a:pt x="112" y="30"/>
                  <a:pt x="113" y="31"/>
                </a:cubicBezTo>
                <a:cubicBezTo>
                  <a:pt x="115" y="31"/>
                  <a:pt x="116" y="30"/>
                  <a:pt x="117" y="31"/>
                </a:cubicBezTo>
                <a:cubicBezTo>
                  <a:pt x="117" y="32"/>
                  <a:pt x="115" y="33"/>
                  <a:pt x="115" y="33"/>
                </a:cubicBezTo>
                <a:cubicBezTo>
                  <a:pt x="116" y="34"/>
                  <a:pt x="115" y="35"/>
                  <a:pt x="115" y="36"/>
                </a:cubicBezTo>
                <a:cubicBezTo>
                  <a:pt x="115" y="36"/>
                  <a:pt x="115" y="37"/>
                  <a:pt x="116" y="38"/>
                </a:cubicBezTo>
                <a:cubicBezTo>
                  <a:pt x="117" y="38"/>
                  <a:pt x="119" y="37"/>
                  <a:pt x="119" y="36"/>
                </a:cubicBezTo>
                <a:cubicBezTo>
                  <a:pt x="120" y="34"/>
                  <a:pt x="119" y="33"/>
                  <a:pt x="120" y="32"/>
                </a:cubicBezTo>
                <a:cubicBezTo>
                  <a:pt x="125" y="32"/>
                  <a:pt x="129" y="30"/>
                  <a:pt x="129" y="25"/>
                </a:cubicBezTo>
                <a:cubicBezTo>
                  <a:pt x="129" y="24"/>
                  <a:pt x="128" y="24"/>
                  <a:pt x="128" y="23"/>
                </a:cubicBezTo>
                <a:cubicBezTo>
                  <a:pt x="129" y="23"/>
                  <a:pt x="130" y="22"/>
                  <a:pt x="130" y="21"/>
                </a:cubicBezTo>
                <a:cubicBezTo>
                  <a:pt x="130" y="21"/>
                  <a:pt x="131" y="20"/>
                  <a:pt x="131" y="20"/>
                </a:cubicBezTo>
                <a:cubicBezTo>
                  <a:pt x="131" y="19"/>
                  <a:pt x="132" y="18"/>
                  <a:pt x="132" y="18"/>
                </a:cubicBezTo>
                <a:cubicBezTo>
                  <a:pt x="132" y="18"/>
                  <a:pt x="132" y="18"/>
                  <a:pt x="132" y="18"/>
                </a:cubicBezTo>
                <a:cubicBezTo>
                  <a:pt x="133" y="18"/>
                  <a:pt x="133" y="18"/>
                  <a:pt x="134" y="18"/>
                </a:cubicBezTo>
                <a:cubicBezTo>
                  <a:pt x="134" y="18"/>
                  <a:pt x="135" y="19"/>
                  <a:pt x="136" y="19"/>
                </a:cubicBezTo>
                <a:cubicBezTo>
                  <a:pt x="137" y="19"/>
                  <a:pt x="137" y="18"/>
                  <a:pt x="138" y="18"/>
                </a:cubicBezTo>
                <a:cubicBezTo>
                  <a:pt x="139" y="19"/>
                  <a:pt x="139" y="20"/>
                  <a:pt x="140" y="20"/>
                </a:cubicBezTo>
                <a:cubicBezTo>
                  <a:pt x="141" y="21"/>
                  <a:pt x="142" y="21"/>
                  <a:pt x="142" y="21"/>
                </a:cubicBezTo>
                <a:cubicBezTo>
                  <a:pt x="142" y="22"/>
                  <a:pt x="141" y="22"/>
                  <a:pt x="141" y="23"/>
                </a:cubicBezTo>
                <a:cubicBezTo>
                  <a:pt x="141" y="23"/>
                  <a:pt x="141" y="23"/>
                  <a:pt x="141" y="23"/>
                </a:cubicBezTo>
                <a:cubicBezTo>
                  <a:pt x="141" y="24"/>
                  <a:pt x="142" y="25"/>
                  <a:pt x="142" y="25"/>
                </a:cubicBezTo>
                <a:cubicBezTo>
                  <a:pt x="143" y="25"/>
                  <a:pt x="144" y="25"/>
                  <a:pt x="145" y="25"/>
                </a:cubicBezTo>
                <a:cubicBezTo>
                  <a:pt x="146" y="24"/>
                  <a:pt x="146" y="23"/>
                  <a:pt x="147" y="23"/>
                </a:cubicBezTo>
                <a:cubicBezTo>
                  <a:pt x="148" y="24"/>
                  <a:pt x="149" y="24"/>
                  <a:pt x="150" y="25"/>
                </a:cubicBezTo>
                <a:cubicBezTo>
                  <a:pt x="150" y="26"/>
                  <a:pt x="150" y="26"/>
                  <a:pt x="150" y="26"/>
                </a:cubicBezTo>
                <a:cubicBezTo>
                  <a:pt x="150" y="27"/>
                  <a:pt x="150" y="28"/>
                  <a:pt x="150" y="29"/>
                </a:cubicBezTo>
                <a:cubicBezTo>
                  <a:pt x="150" y="31"/>
                  <a:pt x="152" y="31"/>
                  <a:pt x="153" y="32"/>
                </a:cubicBezTo>
                <a:cubicBezTo>
                  <a:pt x="154" y="32"/>
                  <a:pt x="154" y="33"/>
                  <a:pt x="154" y="33"/>
                </a:cubicBezTo>
                <a:cubicBezTo>
                  <a:pt x="155" y="34"/>
                  <a:pt x="155" y="34"/>
                  <a:pt x="155" y="34"/>
                </a:cubicBezTo>
                <a:cubicBezTo>
                  <a:pt x="155" y="36"/>
                  <a:pt x="154" y="36"/>
                  <a:pt x="154" y="38"/>
                </a:cubicBezTo>
                <a:cubicBezTo>
                  <a:pt x="154" y="39"/>
                  <a:pt x="153" y="39"/>
                  <a:pt x="153" y="40"/>
                </a:cubicBezTo>
                <a:cubicBezTo>
                  <a:pt x="153" y="41"/>
                  <a:pt x="155" y="40"/>
                  <a:pt x="156" y="41"/>
                </a:cubicBezTo>
                <a:cubicBezTo>
                  <a:pt x="156" y="42"/>
                  <a:pt x="156" y="43"/>
                  <a:pt x="155" y="44"/>
                </a:cubicBezTo>
                <a:cubicBezTo>
                  <a:pt x="156" y="44"/>
                  <a:pt x="156" y="46"/>
                  <a:pt x="155" y="46"/>
                </a:cubicBezTo>
                <a:cubicBezTo>
                  <a:pt x="154" y="46"/>
                  <a:pt x="154" y="45"/>
                  <a:pt x="153" y="45"/>
                </a:cubicBezTo>
                <a:cubicBezTo>
                  <a:pt x="152" y="45"/>
                  <a:pt x="152" y="45"/>
                  <a:pt x="151" y="45"/>
                </a:cubicBezTo>
                <a:cubicBezTo>
                  <a:pt x="151" y="45"/>
                  <a:pt x="150" y="44"/>
                  <a:pt x="150" y="44"/>
                </a:cubicBezTo>
                <a:cubicBezTo>
                  <a:pt x="148" y="44"/>
                  <a:pt x="147" y="45"/>
                  <a:pt x="146" y="44"/>
                </a:cubicBezTo>
                <a:cubicBezTo>
                  <a:pt x="147" y="42"/>
                  <a:pt x="149" y="41"/>
                  <a:pt x="151" y="39"/>
                </a:cubicBezTo>
                <a:cubicBezTo>
                  <a:pt x="151" y="39"/>
                  <a:pt x="152" y="39"/>
                  <a:pt x="152" y="38"/>
                </a:cubicBezTo>
                <a:cubicBezTo>
                  <a:pt x="151" y="37"/>
                  <a:pt x="150" y="38"/>
                  <a:pt x="149" y="38"/>
                </a:cubicBezTo>
                <a:cubicBezTo>
                  <a:pt x="148" y="39"/>
                  <a:pt x="147" y="39"/>
                  <a:pt x="146" y="40"/>
                </a:cubicBezTo>
                <a:cubicBezTo>
                  <a:pt x="145" y="40"/>
                  <a:pt x="142" y="39"/>
                  <a:pt x="141" y="40"/>
                </a:cubicBezTo>
                <a:cubicBezTo>
                  <a:pt x="141" y="41"/>
                  <a:pt x="143" y="40"/>
                  <a:pt x="142" y="42"/>
                </a:cubicBezTo>
                <a:cubicBezTo>
                  <a:pt x="142" y="42"/>
                  <a:pt x="141" y="42"/>
                  <a:pt x="141" y="41"/>
                </a:cubicBezTo>
                <a:cubicBezTo>
                  <a:pt x="140" y="41"/>
                  <a:pt x="140" y="40"/>
                  <a:pt x="140" y="40"/>
                </a:cubicBezTo>
                <a:cubicBezTo>
                  <a:pt x="140" y="40"/>
                  <a:pt x="138" y="39"/>
                  <a:pt x="137" y="40"/>
                </a:cubicBezTo>
                <a:cubicBezTo>
                  <a:pt x="136" y="40"/>
                  <a:pt x="135" y="40"/>
                  <a:pt x="135" y="41"/>
                </a:cubicBezTo>
                <a:cubicBezTo>
                  <a:pt x="136" y="42"/>
                  <a:pt x="138" y="41"/>
                  <a:pt x="138" y="42"/>
                </a:cubicBezTo>
                <a:cubicBezTo>
                  <a:pt x="138" y="43"/>
                  <a:pt x="136" y="44"/>
                  <a:pt x="136" y="46"/>
                </a:cubicBezTo>
                <a:cubicBezTo>
                  <a:pt x="136" y="46"/>
                  <a:pt x="137" y="47"/>
                  <a:pt x="138" y="47"/>
                </a:cubicBezTo>
                <a:cubicBezTo>
                  <a:pt x="138" y="48"/>
                  <a:pt x="139" y="47"/>
                  <a:pt x="139" y="47"/>
                </a:cubicBezTo>
                <a:cubicBezTo>
                  <a:pt x="140" y="47"/>
                  <a:pt x="140" y="48"/>
                  <a:pt x="140" y="48"/>
                </a:cubicBezTo>
                <a:cubicBezTo>
                  <a:pt x="141" y="47"/>
                  <a:pt x="142" y="46"/>
                  <a:pt x="143" y="46"/>
                </a:cubicBezTo>
                <a:cubicBezTo>
                  <a:pt x="144" y="48"/>
                  <a:pt x="142" y="48"/>
                  <a:pt x="140" y="49"/>
                </a:cubicBezTo>
                <a:cubicBezTo>
                  <a:pt x="139" y="49"/>
                  <a:pt x="137" y="50"/>
                  <a:pt x="135" y="50"/>
                </a:cubicBezTo>
                <a:cubicBezTo>
                  <a:pt x="135" y="51"/>
                  <a:pt x="132" y="53"/>
                  <a:pt x="132" y="51"/>
                </a:cubicBezTo>
                <a:cubicBezTo>
                  <a:pt x="132" y="50"/>
                  <a:pt x="133" y="50"/>
                  <a:pt x="133" y="49"/>
                </a:cubicBezTo>
                <a:cubicBezTo>
                  <a:pt x="132" y="49"/>
                  <a:pt x="130" y="50"/>
                  <a:pt x="129" y="50"/>
                </a:cubicBezTo>
                <a:cubicBezTo>
                  <a:pt x="127" y="51"/>
                  <a:pt x="124" y="51"/>
                  <a:pt x="123" y="54"/>
                </a:cubicBezTo>
                <a:cubicBezTo>
                  <a:pt x="123" y="54"/>
                  <a:pt x="123" y="55"/>
                  <a:pt x="123" y="55"/>
                </a:cubicBezTo>
                <a:cubicBezTo>
                  <a:pt x="123" y="56"/>
                  <a:pt x="121" y="56"/>
                  <a:pt x="121" y="56"/>
                </a:cubicBezTo>
                <a:cubicBezTo>
                  <a:pt x="120" y="56"/>
                  <a:pt x="119" y="57"/>
                  <a:pt x="118" y="57"/>
                </a:cubicBezTo>
                <a:cubicBezTo>
                  <a:pt x="118" y="57"/>
                  <a:pt x="117" y="57"/>
                  <a:pt x="117" y="57"/>
                </a:cubicBezTo>
                <a:cubicBezTo>
                  <a:pt x="116" y="58"/>
                  <a:pt x="116" y="59"/>
                  <a:pt x="115" y="59"/>
                </a:cubicBezTo>
                <a:cubicBezTo>
                  <a:pt x="114" y="60"/>
                  <a:pt x="114" y="60"/>
                  <a:pt x="113" y="60"/>
                </a:cubicBezTo>
                <a:cubicBezTo>
                  <a:pt x="113" y="61"/>
                  <a:pt x="113" y="62"/>
                  <a:pt x="112" y="62"/>
                </a:cubicBezTo>
                <a:cubicBezTo>
                  <a:pt x="111" y="62"/>
                  <a:pt x="111" y="62"/>
                  <a:pt x="110" y="62"/>
                </a:cubicBezTo>
                <a:cubicBezTo>
                  <a:pt x="110" y="63"/>
                  <a:pt x="111" y="65"/>
                  <a:pt x="110" y="66"/>
                </a:cubicBezTo>
                <a:cubicBezTo>
                  <a:pt x="109" y="67"/>
                  <a:pt x="108" y="68"/>
                  <a:pt x="106" y="69"/>
                </a:cubicBezTo>
                <a:cubicBezTo>
                  <a:pt x="105" y="69"/>
                  <a:pt x="105" y="69"/>
                  <a:pt x="103" y="70"/>
                </a:cubicBezTo>
                <a:cubicBezTo>
                  <a:pt x="103" y="70"/>
                  <a:pt x="102" y="71"/>
                  <a:pt x="101" y="72"/>
                </a:cubicBezTo>
                <a:cubicBezTo>
                  <a:pt x="101" y="72"/>
                  <a:pt x="100" y="72"/>
                  <a:pt x="100" y="73"/>
                </a:cubicBezTo>
                <a:cubicBezTo>
                  <a:pt x="100" y="116"/>
                  <a:pt x="100" y="116"/>
                  <a:pt x="100" y="116"/>
                </a:cubicBezTo>
                <a:cubicBezTo>
                  <a:pt x="100" y="116"/>
                  <a:pt x="101" y="115"/>
                  <a:pt x="101" y="115"/>
                </a:cubicBezTo>
                <a:cubicBezTo>
                  <a:pt x="102" y="114"/>
                  <a:pt x="102" y="113"/>
                  <a:pt x="103" y="112"/>
                </a:cubicBezTo>
                <a:cubicBezTo>
                  <a:pt x="104" y="112"/>
                  <a:pt x="105" y="112"/>
                  <a:pt x="106" y="111"/>
                </a:cubicBezTo>
                <a:cubicBezTo>
                  <a:pt x="107" y="111"/>
                  <a:pt x="107" y="111"/>
                  <a:pt x="108" y="110"/>
                </a:cubicBezTo>
                <a:cubicBezTo>
                  <a:pt x="108" y="110"/>
                  <a:pt x="109" y="109"/>
                  <a:pt x="109" y="110"/>
                </a:cubicBezTo>
                <a:cubicBezTo>
                  <a:pt x="110" y="111"/>
                  <a:pt x="108" y="111"/>
                  <a:pt x="109" y="112"/>
                </a:cubicBezTo>
                <a:cubicBezTo>
                  <a:pt x="110" y="113"/>
                  <a:pt x="111" y="111"/>
                  <a:pt x="112" y="111"/>
                </a:cubicBezTo>
                <a:cubicBezTo>
                  <a:pt x="112" y="111"/>
                  <a:pt x="114" y="111"/>
                  <a:pt x="114" y="112"/>
                </a:cubicBezTo>
                <a:cubicBezTo>
                  <a:pt x="115" y="112"/>
                  <a:pt x="115" y="113"/>
                  <a:pt x="116" y="113"/>
                </a:cubicBezTo>
                <a:cubicBezTo>
                  <a:pt x="117" y="113"/>
                  <a:pt x="117" y="113"/>
                  <a:pt x="118" y="113"/>
                </a:cubicBezTo>
                <a:cubicBezTo>
                  <a:pt x="119" y="113"/>
                  <a:pt x="120" y="114"/>
                  <a:pt x="121" y="114"/>
                </a:cubicBezTo>
                <a:cubicBezTo>
                  <a:pt x="122" y="114"/>
                  <a:pt x="122" y="113"/>
                  <a:pt x="123" y="113"/>
                </a:cubicBezTo>
                <a:cubicBezTo>
                  <a:pt x="125" y="112"/>
                  <a:pt x="125" y="113"/>
                  <a:pt x="126" y="114"/>
                </a:cubicBezTo>
                <a:cubicBezTo>
                  <a:pt x="127" y="114"/>
                  <a:pt x="127" y="113"/>
                  <a:pt x="128" y="113"/>
                </a:cubicBezTo>
                <a:cubicBezTo>
                  <a:pt x="127" y="114"/>
                  <a:pt x="128" y="115"/>
                  <a:pt x="128" y="115"/>
                </a:cubicBezTo>
                <a:cubicBezTo>
                  <a:pt x="129" y="116"/>
                  <a:pt x="128" y="116"/>
                  <a:pt x="129" y="116"/>
                </a:cubicBezTo>
                <a:cubicBezTo>
                  <a:pt x="129" y="117"/>
                  <a:pt x="130" y="117"/>
                  <a:pt x="131" y="117"/>
                </a:cubicBezTo>
                <a:cubicBezTo>
                  <a:pt x="132" y="118"/>
                  <a:pt x="132" y="119"/>
                  <a:pt x="133" y="120"/>
                </a:cubicBezTo>
                <a:cubicBezTo>
                  <a:pt x="134" y="121"/>
                  <a:pt x="135" y="122"/>
                  <a:pt x="136" y="122"/>
                </a:cubicBezTo>
                <a:cubicBezTo>
                  <a:pt x="137" y="122"/>
                  <a:pt x="138" y="121"/>
                  <a:pt x="139" y="121"/>
                </a:cubicBezTo>
                <a:cubicBezTo>
                  <a:pt x="141" y="122"/>
                  <a:pt x="143" y="123"/>
                  <a:pt x="144" y="124"/>
                </a:cubicBezTo>
                <a:cubicBezTo>
                  <a:pt x="145" y="124"/>
                  <a:pt x="146" y="125"/>
                  <a:pt x="146" y="126"/>
                </a:cubicBezTo>
                <a:cubicBezTo>
                  <a:pt x="146" y="126"/>
                  <a:pt x="146" y="127"/>
                  <a:pt x="146" y="127"/>
                </a:cubicBezTo>
                <a:cubicBezTo>
                  <a:pt x="147" y="129"/>
                  <a:pt x="148" y="129"/>
                  <a:pt x="148" y="131"/>
                </a:cubicBezTo>
                <a:cubicBezTo>
                  <a:pt x="148" y="132"/>
                  <a:pt x="149" y="132"/>
                  <a:pt x="149" y="133"/>
                </a:cubicBezTo>
                <a:cubicBezTo>
                  <a:pt x="150" y="133"/>
                  <a:pt x="151" y="134"/>
                  <a:pt x="151" y="134"/>
                </a:cubicBezTo>
                <a:cubicBezTo>
                  <a:pt x="152" y="134"/>
                  <a:pt x="152" y="134"/>
                  <a:pt x="152" y="134"/>
                </a:cubicBezTo>
                <a:cubicBezTo>
                  <a:pt x="154" y="134"/>
                  <a:pt x="154" y="134"/>
                  <a:pt x="155" y="135"/>
                </a:cubicBezTo>
                <a:cubicBezTo>
                  <a:pt x="156" y="135"/>
                  <a:pt x="157" y="135"/>
                  <a:pt x="157" y="135"/>
                </a:cubicBezTo>
                <a:cubicBezTo>
                  <a:pt x="158" y="136"/>
                  <a:pt x="158" y="137"/>
                  <a:pt x="158" y="137"/>
                </a:cubicBezTo>
                <a:cubicBezTo>
                  <a:pt x="159" y="137"/>
                  <a:pt x="160" y="137"/>
                  <a:pt x="160" y="137"/>
                </a:cubicBezTo>
                <a:cubicBezTo>
                  <a:pt x="161" y="137"/>
                  <a:pt x="163" y="138"/>
                  <a:pt x="164" y="138"/>
                </a:cubicBezTo>
                <a:cubicBezTo>
                  <a:pt x="164" y="138"/>
                  <a:pt x="165" y="138"/>
                  <a:pt x="165" y="138"/>
                </a:cubicBezTo>
                <a:cubicBezTo>
                  <a:pt x="167" y="138"/>
                  <a:pt x="168" y="139"/>
                  <a:pt x="169" y="139"/>
                </a:cubicBezTo>
                <a:cubicBezTo>
                  <a:pt x="156" y="159"/>
                  <a:pt x="137" y="173"/>
                  <a:pt x="114" y="179"/>
                </a:cubicBezTo>
                <a:cubicBezTo>
                  <a:pt x="114" y="178"/>
                  <a:pt x="114" y="177"/>
                  <a:pt x="114" y="176"/>
                </a:cubicBezTo>
                <a:cubicBezTo>
                  <a:pt x="114" y="174"/>
                  <a:pt x="114" y="173"/>
                  <a:pt x="114" y="171"/>
                </a:cubicBezTo>
                <a:cubicBezTo>
                  <a:pt x="113" y="170"/>
                  <a:pt x="113" y="168"/>
                  <a:pt x="113" y="167"/>
                </a:cubicBezTo>
                <a:cubicBezTo>
                  <a:pt x="112" y="166"/>
                  <a:pt x="110" y="165"/>
                  <a:pt x="109" y="164"/>
                </a:cubicBezTo>
                <a:cubicBezTo>
                  <a:pt x="108" y="164"/>
                  <a:pt x="107" y="163"/>
                  <a:pt x="107" y="163"/>
                </a:cubicBezTo>
                <a:cubicBezTo>
                  <a:pt x="105" y="162"/>
                  <a:pt x="102" y="161"/>
                  <a:pt x="101" y="159"/>
                </a:cubicBezTo>
                <a:cubicBezTo>
                  <a:pt x="101" y="159"/>
                  <a:pt x="101" y="158"/>
                  <a:pt x="101" y="157"/>
                </a:cubicBezTo>
                <a:cubicBezTo>
                  <a:pt x="100" y="157"/>
                  <a:pt x="100" y="156"/>
                  <a:pt x="100" y="156"/>
                </a:cubicBezTo>
                <a:lnTo>
                  <a:pt x="100" y="186"/>
                </a:lnTo>
                <a:close/>
                <a:moveTo>
                  <a:pt x="2" y="74"/>
                </a:moveTo>
                <a:cubicBezTo>
                  <a:pt x="2" y="76"/>
                  <a:pt x="1" y="77"/>
                  <a:pt x="1" y="79"/>
                </a:cubicBezTo>
                <a:cubicBezTo>
                  <a:pt x="1" y="80"/>
                  <a:pt x="1" y="82"/>
                  <a:pt x="0" y="83"/>
                </a:cubicBezTo>
                <a:cubicBezTo>
                  <a:pt x="0" y="87"/>
                  <a:pt x="0" y="90"/>
                  <a:pt x="0" y="93"/>
                </a:cubicBezTo>
                <a:cubicBezTo>
                  <a:pt x="0" y="96"/>
                  <a:pt x="0" y="99"/>
                  <a:pt x="0" y="103"/>
                </a:cubicBezTo>
                <a:cubicBezTo>
                  <a:pt x="1" y="104"/>
                  <a:pt x="1" y="106"/>
                  <a:pt x="1" y="107"/>
                </a:cubicBezTo>
                <a:cubicBezTo>
                  <a:pt x="1" y="109"/>
                  <a:pt x="2" y="110"/>
                  <a:pt x="2" y="112"/>
                </a:cubicBezTo>
                <a:cubicBezTo>
                  <a:pt x="2" y="113"/>
                  <a:pt x="3" y="115"/>
                  <a:pt x="3" y="116"/>
                </a:cubicBezTo>
                <a:cubicBezTo>
                  <a:pt x="4" y="119"/>
                  <a:pt x="5" y="122"/>
                  <a:pt x="6" y="125"/>
                </a:cubicBezTo>
                <a:cubicBezTo>
                  <a:pt x="6" y="127"/>
                  <a:pt x="7" y="128"/>
                  <a:pt x="7" y="129"/>
                </a:cubicBezTo>
                <a:cubicBezTo>
                  <a:pt x="8" y="131"/>
                  <a:pt x="9" y="132"/>
                  <a:pt x="9" y="134"/>
                </a:cubicBezTo>
                <a:cubicBezTo>
                  <a:pt x="10" y="134"/>
                  <a:pt x="10" y="135"/>
                  <a:pt x="10" y="136"/>
                </a:cubicBezTo>
                <a:cubicBezTo>
                  <a:pt x="11" y="137"/>
                  <a:pt x="12" y="138"/>
                  <a:pt x="12" y="140"/>
                </a:cubicBezTo>
                <a:cubicBezTo>
                  <a:pt x="15" y="143"/>
                  <a:pt x="17" y="147"/>
                  <a:pt x="20" y="151"/>
                </a:cubicBezTo>
                <a:cubicBezTo>
                  <a:pt x="21" y="152"/>
                  <a:pt x="23" y="154"/>
                  <a:pt x="24" y="156"/>
                </a:cubicBezTo>
                <a:cubicBezTo>
                  <a:pt x="25" y="157"/>
                  <a:pt x="26" y="158"/>
                  <a:pt x="27" y="159"/>
                </a:cubicBezTo>
                <a:cubicBezTo>
                  <a:pt x="28" y="160"/>
                  <a:pt x="29" y="161"/>
                  <a:pt x="31" y="162"/>
                </a:cubicBezTo>
                <a:cubicBezTo>
                  <a:pt x="36" y="167"/>
                  <a:pt x="41" y="171"/>
                  <a:pt x="47" y="174"/>
                </a:cubicBezTo>
                <a:cubicBezTo>
                  <a:pt x="48" y="175"/>
                  <a:pt x="50" y="176"/>
                  <a:pt x="51" y="176"/>
                </a:cubicBezTo>
                <a:cubicBezTo>
                  <a:pt x="54" y="178"/>
                  <a:pt x="56" y="179"/>
                  <a:pt x="59" y="180"/>
                </a:cubicBezTo>
                <a:cubicBezTo>
                  <a:pt x="61" y="181"/>
                  <a:pt x="62" y="181"/>
                  <a:pt x="63" y="182"/>
                </a:cubicBezTo>
                <a:cubicBezTo>
                  <a:pt x="73" y="185"/>
                  <a:pt x="83" y="186"/>
                  <a:pt x="93" y="186"/>
                </a:cubicBezTo>
                <a:cubicBezTo>
                  <a:pt x="96" y="186"/>
                  <a:pt x="98" y="186"/>
                  <a:pt x="100" y="186"/>
                </a:cubicBezTo>
                <a:cubicBezTo>
                  <a:pt x="100" y="156"/>
                  <a:pt x="100" y="156"/>
                  <a:pt x="100" y="156"/>
                </a:cubicBezTo>
                <a:cubicBezTo>
                  <a:pt x="99" y="156"/>
                  <a:pt x="99" y="155"/>
                  <a:pt x="99" y="154"/>
                </a:cubicBezTo>
                <a:cubicBezTo>
                  <a:pt x="97" y="153"/>
                  <a:pt x="96" y="150"/>
                  <a:pt x="95" y="148"/>
                </a:cubicBezTo>
                <a:cubicBezTo>
                  <a:pt x="95" y="147"/>
                  <a:pt x="94" y="146"/>
                  <a:pt x="93" y="145"/>
                </a:cubicBezTo>
                <a:cubicBezTo>
                  <a:pt x="93" y="145"/>
                  <a:pt x="92" y="144"/>
                  <a:pt x="91" y="144"/>
                </a:cubicBezTo>
                <a:cubicBezTo>
                  <a:pt x="91" y="143"/>
                  <a:pt x="90" y="142"/>
                  <a:pt x="91" y="141"/>
                </a:cubicBezTo>
                <a:cubicBezTo>
                  <a:pt x="91" y="140"/>
                  <a:pt x="93" y="139"/>
                  <a:pt x="93" y="138"/>
                </a:cubicBezTo>
                <a:cubicBezTo>
                  <a:pt x="93" y="138"/>
                  <a:pt x="92" y="137"/>
                  <a:pt x="91" y="136"/>
                </a:cubicBezTo>
                <a:cubicBezTo>
                  <a:pt x="91" y="135"/>
                  <a:pt x="92" y="134"/>
                  <a:pt x="92" y="133"/>
                </a:cubicBezTo>
                <a:cubicBezTo>
                  <a:pt x="92" y="132"/>
                  <a:pt x="93" y="132"/>
                  <a:pt x="93" y="131"/>
                </a:cubicBezTo>
                <a:cubicBezTo>
                  <a:pt x="93" y="131"/>
                  <a:pt x="94" y="131"/>
                  <a:pt x="94" y="130"/>
                </a:cubicBezTo>
                <a:cubicBezTo>
                  <a:pt x="95" y="130"/>
                  <a:pt x="95" y="129"/>
                  <a:pt x="95" y="129"/>
                </a:cubicBezTo>
                <a:cubicBezTo>
                  <a:pt x="96" y="128"/>
                  <a:pt x="97" y="127"/>
                  <a:pt x="98" y="126"/>
                </a:cubicBezTo>
                <a:cubicBezTo>
                  <a:pt x="98" y="126"/>
                  <a:pt x="98" y="122"/>
                  <a:pt x="98" y="121"/>
                </a:cubicBezTo>
                <a:cubicBezTo>
                  <a:pt x="98" y="120"/>
                  <a:pt x="97" y="119"/>
                  <a:pt x="97" y="119"/>
                </a:cubicBezTo>
                <a:cubicBezTo>
                  <a:pt x="96" y="117"/>
                  <a:pt x="96" y="116"/>
                  <a:pt x="95" y="116"/>
                </a:cubicBezTo>
                <a:cubicBezTo>
                  <a:pt x="94" y="116"/>
                  <a:pt x="93" y="117"/>
                  <a:pt x="93" y="117"/>
                </a:cubicBezTo>
                <a:cubicBezTo>
                  <a:pt x="93" y="118"/>
                  <a:pt x="93" y="119"/>
                  <a:pt x="92" y="119"/>
                </a:cubicBezTo>
                <a:cubicBezTo>
                  <a:pt x="91" y="119"/>
                  <a:pt x="91" y="118"/>
                  <a:pt x="89" y="118"/>
                </a:cubicBezTo>
                <a:cubicBezTo>
                  <a:pt x="89" y="117"/>
                  <a:pt x="88" y="117"/>
                  <a:pt x="88" y="117"/>
                </a:cubicBezTo>
                <a:cubicBezTo>
                  <a:pt x="87" y="117"/>
                  <a:pt x="86" y="115"/>
                  <a:pt x="85" y="115"/>
                </a:cubicBezTo>
                <a:cubicBezTo>
                  <a:pt x="84" y="114"/>
                  <a:pt x="84" y="115"/>
                  <a:pt x="83" y="114"/>
                </a:cubicBezTo>
                <a:cubicBezTo>
                  <a:pt x="83" y="113"/>
                  <a:pt x="83" y="112"/>
                  <a:pt x="83" y="112"/>
                </a:cubicBezTo>
                <a:cubicBezTo>
                  <a:pt x="82" y="111"/>
                  <a:pt x="81" y="109"/>
                  <a:pt x="80" y="108"/>
                </a:cubicBezTo>
                <a:cubicBezTo>
                  <a:pt x="79" y="108"/>
                  <a:pt x="78" y="108"/>
                  <a:pt x="77" y="108"/>
                </a:cubicBezTo>
                <a:cubicBezTo>
                  <a:pt x="76" y="107"/>
                  <a:pt x="76" y="107"/>
                  <a:pt x="75" y="107"/>
                </a:cubicBezTo>
                <a:cubicBezTo>
                  <a:pt x="74" y="107"/>
                  <a:pt x="74" y="107"/>
                  <a:pt x="73" y="107"/>
                </a:cubicBezTo>
                <a:cubicBezTo>
                  <a:pt x="71" y="106"/>
                  <a:pt x="70" y="102"/>
                  <a:pt x="68" y="103"/>
                </a:cubicBezTo>
                <a:cubicBezTo>
                  <a:pt x="67" y="103"/>
                  <a:pt x="66" y="104"/>
                  <a:pt x="65" y="104"/>
                </a:cubicBezTo>
                <a:cubicBezTo>
                  <a:pt x="64" y="104"/>
                  <a:pt x="62" y="103"/>
                  <a:pt x="61" y="102"/>
                </a:cubicBezTo>
                <a:cubicBezTo>
                  <a:pt x="60" y="102"/>
                  <a:pt x="58" y="101"/>
                  <a:pt x="57" y="101"/>
                </a:cubicBezTo>
                <a:cubicBezTo>
                  <a:pt x="57" y="100"/>
                  <a:pt x="56" y="100"/>
                  <a:pt x="55" y="99"/>
                </a:cubicBezTo>
                <a:cubicBezTo>
                  <a:pt x="55" y="99"/>
                  <a:pt x="54" y="99"/>
                  <a:pt x="54" y="99"/>
                </a:cubicBezTo>
                <a:cubicBezTo>
                  <a:pt x="53" y="99"/>
                  <a:pt x="52" y="98"/>
                  <a:pt x="51" y="97"/>
                </a:cubicBezTo>
                <a:cubicBezTo>
                  <a:pt x="51" y="97"/>
                  <a:pt x="50" y="96"/>
                  <a:pt x="50" y="95"/>
                </a:cubicBezTo>
                <a:cubicBezTo>
                  <a:pt x="50" y="95"/>
                  <a:pt x="51" y="94"/>
                  <a:pt x="51" y="93"/>
                </a:cubicBezTo>
                <a:cubicBezTo>
                  <a:pt x="51" y="91"/>
                  <a:pt x="49" y="89"/>
                  <a:pt x="48" y="88"/>
                </a:cubicBezTo>
                <a:cubicBezTo>
                  <a:pt x="47" y="87"/>
                  <a:pt x="46" y="86"/>
                  <a:pt x="45" y="85"/>
                </a:cubicBezTo>
                <a:cubicBezTo>
                  <a:pt x="45" y="84"/>
                  <a:pt x="45" y="84"/>
                  <a:pt x="45" y="83"/>
                </a:cubicBezTo>
                <a:cubicBezTo>
                  <a:pt x="45" y="83"/>
                  <a:pt x="44" y="82"/>
                  <a:pt x="44" y="81"/>
                </a:cubicBezTo>
                <a:cubicBezTo>
                  <a:pt x="43" y="80"/>
                  <a:pt x="42" y="79"/>
                  <a:pt x="42" y="78"/>
                </a:cubicBezTo>
                <a:cubicBezTo>
                  <a:pt x="42" y="77"/>
                  <a:pt x="42" y="76"/>
                  <a:pt x="42" y="75"/>
                </a:cubicBezTo>
                <a:cubicBezTo>
                  <a:pt x="41" y="73"/>
                  <a:pt x="38" y="74"/>
                  <a:pt x="39" y="76"/>
                </a:cubicBezTo>
                <a:cubicBezTo>
                  <a:pt x="39" y="77"/>
                  <a:pt x="40" y="78"/>
                  <a:pt x="40" y="79"/>
                </a:cubicBezTo>
                <a:cubicBezTo>
                  <a:pt x="40" y="79"/>
                  <a:pt x="40" y="80"/>
                  <a:pt x="41" y="81"/>
                </a:cubicBezTo>
                <a:cubicBezTo>
                  <a:pt x="41" y="82"/>
                  <a:pt x="42" y="82"/>
                  <a:pt x="42" y="83"/>
                </a:cubicBezTo>
                <a:cubicBezTo>
                  <a:pt x="42" y="85"/>
                  <a:pt x="42" y="86"/>
                  <a:pt x="43" y="87"/>
                </a:cubicBezTo>
                <a:cubicBezTo>
                  <a:pt x="43" y="88"/>
                  <a:pt x="44" y="88"/>
                  <a:pt x="44" y="89"/>
                </a:cubicBezTo>
                <a:cubicBezTo>
                  <a:pt x="43" y="90"/>
                  <a:pt x="42" y="89"/>
                  <a:pt x="42" y="88"/>
                </a:cubicBezTo>
                <a:cubicBezTo>
                  <a:pt x="41" y="88"/>
                  <a:pt x="40" y="87"/>
                  <a:pt x="40" y="86"/>
                </a:cubicBezTo>
                <a:cubicBezTo>
                  <a:pt x="40" y="86"/>
                  <a:pt x="40" y="85"/>
                  <a:pt x="40" y="84"/>
                </a:cubicBezTo>
                <a:cubicBezTo>
                  <a:pt x="40" y="83"/>
                  <a:pt x="37" y="83"/>
                  <a:pt x="37" y="81"/>
                </a:cubicBezTo>
                <a:cubicBezTo>
                  <a:pt x="37" y="81"/>
                  <a:pt x="38" y="80"/>
                  <a:pt x="38" y="80"/>
                </a:cubicBezTo>
                <a:cubicBezTo>
                  <a:pt x="38" y="79"/>
                  <a:pt x="37" y="78"/>
                  <a:pt x="37" y="77"/>
                </a:cubicBezTo>
                <a:cubicBezTo>
                  <a:pt x="36" y="76"/>
                  <a:pt x="36" y="75"/>
                  <a:pt x="36" y="74"/>
                </a:cubicBezTo>
                <a:cubicBezTo>
                  <a:pt x="36" y="73"/>
                  <a:pt x="36" y="72"/>
                  <a:pt x="36" y="71"/>
                </a:cubicBezTo>
                <a:cubicBezTo>
                  <a:pt x="36" y="70"/>
                  <a:pt x="35" y="69"/>
                  <a:pt x="34" y="69"/>
                </a:cubicBezTo>
                <a:cubicBezTo>
                  <a:pt x="33" y="69"/>
                  <a:pt x="32" y="69"/>
                  <a:pt x="32" y="68"/>
                </a:cubicBezTo>
                <a:cubicBezTo>
                  <a:pt x="32" y="67"/>
                  <a:pt x="31" y="66"/>
                  <a:pt x="31" y="65"/>
                </a:cubicBezTo>
                <a:cubicBezTo>
                  <a:pt x="31" y="64"/>
                  <a:pt x="31" y="63"/>
                  <a:pt x="31" y="62"/>
                </a:cubicBezTo>
                <a:cubicBezTo>
                  <a:pt x="31" y="60"/>
                  <a:pt x="31" y="59"/>
                  <a:pt x="31" y="58"/>
                </a:cubicBezTo>
                <a:cubicBezTo>
                  <a:pt x="32" y="57"/>
                  <a:pt x="33" y="56"/>
                  <a:pt x="33" y="55"/>
                </a:cubicBezTo>
                <a:cubicBezTo>
                  <a:pt x="34" y="55"/>
                  <a:pt x="34" y="54"/>
                  <a:pt x="34" y="53"/>
                </a:cubicBezTo>
                <a:cubicBezTo>
                  <a:pt x="35" y="52"/>
                  <a:pt x="36" y="51"/>
                  <a:pt x="37" y="49"/>
                </a:cubicBezTo>
                <a:cubicBezTo>
                  <a:pt x="39" y="48"/>
                  <a:pt x="40" y="47"/>
                  <a:pt x="40" y="45"/>
                </a:cubicBezTo>
                <a:cubicBezTo>
                  <a:pt x="41" y="44"/>
                  <a:pt x="41" y="43"/>
                  <a:pt x="41" y="43"/>
                </a:cubicBezTo>
                <a:cubicBezTo>
                  <a:pt x="41" y="42"/>
                  <a:pt x="39" y="41"/>
                  <a:pt x="39" y="40"/>
                </a:cubicBezTo>
                <a:cubicBezTo>
                  <a:pt x="39" y="39"/>
                  <a:pt x="40" y="39"/>
                  <a:pt x="41" y="38"/>
                </a:cubicBezTo>
                <a:cubicBezTo>
                  <a:pt x="41" y="38"/>
                  <a:pt x="41" y="37"/>
                  <a:pt x="41" y="36"/>
                </a:cubicBezTo>
                <a:cubicBezTo>
                  <a:pt x="41" y="35"/>
                  <a:pt x="40" y="34"/>
                  <a:pt x="41" y="33"/>
                </a:cubicBezTo>
                <a:cubicBezTo>
                  <a:pt x="41" y="33"/>
                  <a:pt x="42" y="32"/>
                  <a:pt x="41" y="31"/>
                </a:cubicBezTo>
                <a:cubicBezTo>
                  <a:pt x="41" y="30"/>
                  <a:pt x="40" y="32"/>
                  <a:pt x="39" y="31"/>
                </a:cubicBezTo>
                <a:cubicBezTo>
                  <a:pt x="38" y="31"/>
                  <a:pt x="39" y="30"/>
                  <a:pt x="39" y="29"/>
                </a:cubicBezTo>
                <a:cubicBezTo>
                  <a:pt x="39" y="28"/>
                  <a:pt x="39" y="28"/>
                  <a:pt x="39" y="28"/>
                </a:cubicBezTo>
                <a:cubicBezTo>
                  <a:pt x="39" y="27"/>
                  <a:pt x="40" y="26"/>
                  <a:pt x="40" y="26"/>
                </a:cubicBezTo>
                <a:cubicBezTo>
                  <a:pt x="39" y="26"/>
                  <a:pt x="39" y="25"/>
                  <a:pt x="38" y="24"/>
                </a:cubicBezTo>
                <a:cubicBezTo>
                  <a:pt x="49" y="15"/>
                  <a:pt x="63" y="9"/>
                  <a:pt x="78" y="6"/>
                </a:cubicBezTo>
                <a:cubicBezTo>
                  <a:pt x="78" y="6"/>
                  <a:pt x="78" y="6"/>
                  <a:pt x="78" y="6"/>
                </a:cubicBezTo>
                <a:cubicBezTo>
                  <a:pt x="78" y="6"/>
                  <a:pt x="78" y="7"/>
                  <a:pt x="78" y="7"/>
                </a:cubicBezTo>
                <a:cubicBezTo>
                  <a:pt x="79" y="6"/>
                  <a:pt x="80" y="7"/>
                  <a:pt x="81" y="7"/>
                </a:cubicBezTo>
                <a:cubicBezTo>
                  <a:pt x="82" y="7"/>
                  <a:pt x="83" y="6"/>
                  <a:pt x="84" y="7"/>
                </a:cubicBezTo>
                <a:cubicBezTo>
                  <a:pt x="86" y="7"/>
                  <a:pt x="88" y="9"/>
                  <a:pt x="90" y="8"/>
                </a:cubicBezTo>
                <a:cubicBezTo>
                  <a:pt x="90" y="7"/>
                  <a:pt x="90" y="7"/>
                  <a:pt x="90" y="6"/>
                </a:cubicBezTo>
                <a:cubicBezTo>
                  <a:pt x="91" y="6"/>
                  <a:pt x="91" y="5"/>
                  <a:pt x="91" y="5"/>
                </a:cubicBezTo>
                <a:cubicBezTo>
                  <a:pt x="92" y="5"/>
                  <a:pt x="93" y="5"/>
                  <a:pt x="93" y="5"/>
                </a:cubicBezTo>
                <a:cubicBezTo>
                  <a:pt x="96" y="5"/>
                  <a:pt x="98" y="5"/>
                  <a:pt x="100" y="5"/>
                </a:cubicBezTo>
                <a:cubicBezTo>
                  <a:pt x="100" y="0"/>
                  <a:pt x="100" y="0"/>
                  <a:pt x="100" y="0"/>
                </a:cubicBezTo>
                <a:cubicBezTo>
                  <a:pt x="98" y="0"/>
                  <a:pt x="97" y="0"/>
                  <a:pt x="95" y="0"/>
                </a:cubicBezTo>
                <a:cubicBezTo>
                  <a:pt x="94" y="0"/>
                  <a:pt x="94" y="0"/>
                  <a:pt x="93" y="0"/>
                </a:cubicBezTo>
                <a:cubicBezTo>
                  <a:pt x="92" y="0"/>
                  <a:pt x="91" y="0"/>
                  <a:pt x="90" y="0"/>
                </a:cubicBezTo>
                <a:cubicBezTo>
                  <a:pt x="81" y="0"/>
                  <a:pt x="72" y="2"/>
                  <a:pt x="63" y="5"/>
                </a:cubicBezTo>
                <a:cubicBezTo>
                  <a:pt x="62" y="5"/>
                  <a:pt x="61" y="6"/>
                  <a:pt x="59" y="6"/>
                </a:cubicBezTo>
                <a:cubicBezTo>
                  <a:pt x="59" y="6"/>
                  <a:pt x="58" y="6"/>
                  <a:pt x="58" y="7"/>
                </a:cubicBezTo>
                <a:cubicBezTo>
                  <a:pt x="57" y="7"/>
                  <a:pt x="56" y="7"/>
                  <a:pt x="55" y="8"/>
                </a:cubicBezTo>
                <a:cubicBezTo>
                  <a:pt x="54" y="9"/>
                  <a:pt x="52" y="9"/>
                  <a:pt x="51" y="10"/>
                </a:cubicBezTo>
                <a:cubicBezTo>
                  <a:pt x="49" y="11"/>
                  <a:pt x="48" y="11"/>
                  <a:pt x="47" y="12"/>
                </a:cubicBezTo>
                <a:cubicBezTo>
                  <a:pt x="42" y="15"/>
                  <a:pt x="37" y="19"/>
                  <a:pt x="32" y="22"/>
                </a:cubicBezTo>
                <a:cubicBezTo>
                  <a:pt x="32" y="23"/>
                  <a:pt x="31" y="23"/>
                  <a:pt x="31" y="24"/>
                </a:cubicBezTo>
                <a:cubicBezTo>
                  <a:pt x="29" y="25"/>
                  <a:pt x="28" y="26"/>
                  <a:pt x="27" y="27"/>
                </a:cubicBezTo>
                <a:cubicBezTo>
                  <a:pt x="26" y="28"/>
                  <a:pt x="25" y="29"/>
                  <a:pt x="24" y="30"/>
                </a:cubicBezTo>
                <a:cubicBezTo>
                  <a:pt x="23" y="32"/>
                  <a:pt x="21" y="34"/>
                  <a:pt x="20" y="35"/>
                </a:cubicBezTo>
                <a:cubicBezTo>
                  <a:pt x="17" y="39"/>
                  <a:pt x="15" y="43"/>
                  <a:pt x="12" y="47"/>
                </a:cubicBezTo>
                <a:cubicBezTo>
                  <a:pt x="12" y="48"/>
                  <a:pt x="11" y="49"/>
                  <a:pt x="10" y="51"/>
                </a:cubicBezTo>
                <a:cubicBezTo>
                  <a:pt x="10" y="51"/>
                  <a:pt x="10" y="52"/>
                  <a:pt x="9" y="53"/>
                </a:cubicBezTo>
                <a:cubicBezTo>
                  <a:pt x="8" y="55"/>
                  <a:pt x="7" y="57"/>
                  <a:pt x="6" y="59"/>
                </a:cubicBezTo>
                <a:cubicBezTo>
                  <a:pt x="6" y="60"/>
                  <a:pt x="6" y="60"/>
                  <a:pt x="6" y="61"/>
                </a:cubicBezTo>
                <a:cubicBezTo>
                  <a:pt x="5" y="64"/>
                  <a:pt x="4" y="67"/>
                  <a:pt x="3" y="70"/>
                </a:cubicBezTo>
                <a:cubicBezTo>
                  <a:pt x="3" y="71"/>
                  <a:pt x="2" y="73"/>
                  <a:pt x="2" y="74"/>
                </a:cubicBezTo>
                <a:close/>
                <a:moveTo>
                  <a:pt x="100" y="73"/>
                </a:moveTo>
                <a:cubicBezTo>
                  <a:pt x="100" y="116"/>
                  <a:pt x="100" y="116"/>
                  <a:pt x="100" y="116"/>
                </a:cubicBezTo>
                <a:cubicBezTo>
                  <a:pt x="100" y="117"/>
                  <a:pt x="99" y="117"/>
                  <a:pt x="99" y="117"/>
                </a:cubicBezTo>
                <a:cubicBezTo>
                  <a:pt x="98" y="117"/>
                  <a:pt x="97" y="116"/>
                  <a:pt x="96" y="115"/>
                </a:cubicBezTo>
                <a:cubicBezTo>
                  <a:pt x="94" y="114"/>
                  <a:pt x="93" y="116"/>
                  <a:pt x="91" y="116"/>
                </a:cubicBezTo>
                <a:cubicBezTo>
                  <a:pt x="89" y="116"/>
                  <a:pt x="87" y="113"/>
                  <a:pt x="87" y="112"/>
                </a:cubicBezTo>
                <a:cubicBezTo>
                  <a:pt x="87" y="111"/>
                  <a:pt x="88" y="109"/>
                  <a:pt x="88" y="108"/>
                </a:cubicBezTo>
                <a:cubicBezTo>
                  <a:pt x="88" y="107"/>
                  <a:pt x="88" y="106"/>
                  <a:pt x="88" y="105"/>
                </a:cubicBezTo>
                <a:cubicBezTo>
                  <a:pt x="88" y="104"/>
                  <a:pt x="87" y="103"/>
                  <a:pt x="86" y="103"/>
                </a:cubicBezTo>
                <a:cubicBezTo>
                  <a:pt x="84" y="103"/>
                  <a:pt x="82" y="104"/>
                  <a:pt x="79" y="103"/>
                </a:cubicBezTo>
                <a:cubicBezTo>
                  <a:pt x="79" y="102"/>
                  <a:pt x="80" y="102"/>
                  <a:pt x="80" y="101"/>
                </a:cubicBezTo>
                <a:cubicBezTo>
                  <a:pt x="80" y="101"/>
                  <a:pt x="80" y="100"/>
                  <a:pt x="80" y="100"/>
                </a:cubicBezTo>
                <a:cubicBezTo>
                  <a:pt x="81" y="99"/>
                  <a:pt x="81" y="99"/>
                  <a:pt x="82" y="98"/>
                </a:cubicBezTo>
                <a:cubicBezTo>
                  <a:pt x="82" y="97"/>
                  <a:pt x="82" y="97"/>
                  <a:pt x="82" y="96"/>
                </a:cubicBezTo>
                <a:cubicBezTo>
                  <a:pt x="82" y="95"/>
                  <a:pt x="83" y="95"/>
                  <a:pt x="83" y="94"/>
                </a:cubicBezTo>
                <a:cubicBezTo>
                  <a:pt x="83" y="94"/>
                  <a:pt x="83" y="93"/>
                  <a:pt x="82" y="93"/>
                </a:cubicBezTo>
                <a:cubicBezTo>
                  <a:pt x="80" y="93"/>
                  <a:pt x="79" y="93"/>
                  <a:pt x="78" y="93"/>
                </a:cubicBezTo>
                <a:cubicBezTo>
                  <a:pt x="76" y="94"/>
                  <a:pt x="77" y="97"/>
                  <a:pt x="75" y="98"/>
                </a:cubicBezTo>
                <a:cubicBezTo>
                  <a:pt x="74" y="98"/>
                  <a:pt x="73" y="98"/>
                  <a:pt x="72" y="98"/>
                </a:cubicBezTo>
                <a:cubicBezTo>
                  <a:pt x="71" y="98"/>
                  <a:pt x="70" y="99"/>
                  <a:pt x="70" y="99"/>
                </a:cubicBezTo>
                <a:cubicBezTo>
                  <a:pt x="69" y="99"/>
                  <a:pt x="67" y="98"/>
                  <a:pt x="67" y="97"/>
                </a:cubicBezTo>
                <a:cubicBezTo>
                  <a:pt x="66" y="97"/>
                  <a:pt x="65" y="94"/>
                  <a:pt x="65" y="94"/>
                </a:cubicBezTo>
                <a:cubicBezTo>
                  <a:pt x="64" y="91"/>
                  <a:pt x="65" y="88"/>
                  <a:pt x="66" y="86"/>
                </a:cubicBezTo>
                <a:cubicBezTo>
                  <a:pt x="66" y="86"/>
                  <a:pt x="67" y="85"/>
                  <a:pt x="67" y="85"/>
                </a:cubicBezTo>
                <a:cubicBezTo>
                  <a:pt x="67" y="84"/>
                  <a:pt x="67" y="83"/>
                  <a:pt x="67" y="82"/>
                </a:cubicBezTo>
                <a:cubicBezTo>
                  <a:pt x="68" y="81"/>
                  <a:pt x="69" y="80"/>
                  <a:pt x="71" y="79"/>
                </a:cubicBezTo>
                <a:cubicBezTo>
                  <a:pt x="72" y="79"/>
                  <a:pt x="73" y="77"/>
                  <a:pt x="75" y="77"/>
                </a:cubicBezTo>
                <a:cubicBezTo>
                  <a:pt x="76" y="77"/>
                  <a:pt x="77" y="78"/>
                  <a:pt x="78" y="78"/>
                </a:cubicBezTo>
                <a:cubicBezTo>
                  <a:pt x="79" y="78"/>
                  <a:pt x="79" y="78"/>
                  <a:pt x="80" y="78"/>
                </a:cubicBezTo>
                <a:cubicBezTo>
                  <a:pt x="82" y="79"/>
                  <a:pt x="82" y="77"/>
                  <a:pt x="84" y="76"/>
                </a:cubicBezTo>
                <a:cubicBezTo>
                  <a:pt x="85" y="76"/>
                  <a:pt x="87" y="76"/>
                  <a:pt x="88" y="76"/>
                </a:cubicBezTo>
                <a:cubicBezTo>
                  <a:pt x="89" y="76"/>
                  <a:pt x="90" y="77"/>
                  <a:pt x="90" y="77"/>
                </a:cubicBezTo>
                <a:cubicBezTo>
                  <a:pt x="91" y="77"/>
                  <a:pt x="92" y="77"/>
                  <a:pt x="92" y="77"/>
                </a:cubicBezTo>
                <a:cubicBezTo>
                  <a:pt x="93" y="77"/>
                  <a:pt x="94" y="78"/>
                  <a:pt x="94" y="79"/>
                </a:cubicBezTo>
                <a:cubicBezTo>
                  <a:pt x="94" y="80"/>
                  <a:pt x="93" y="81"/>
                  <a:pt x="93" y="82"/>
                </a:cubicBezTo>
                <a:cubicBezTo>
                  <a:pt x="94" y="83"/>
                  <a:pt x="96" y="83"/>
                  <a:pt x="97" y="83"/>
                </a:cubicBezTo>
                <a:cubicBezTo>
                  <a:pt x="98" y="83"/>
                  <a:pt x="98" y="81"/>
                  <a:pt x="97" y="80"/>
                </a:cubicBezTo>
                <a:cubicBezTo>
                  <a:pt x="97" y="80"/>
                  <a:pt x="98" y="79"/>
                  <a:pt x="97" y="79"/>
                </a:cubicBezTo>
                <a:cubicBezTo>
                  <a:pt x="97" y="78"/>
                  <a:pt x="97" y="78"/>
                  <a:pt x="97" y="77"/>
                </a:cubicBezTo>
                <a:cubicBezTo>
                  <a:pt x="97" y="75"/>
                  <a:pt x="98" y="74"/>
                  <a:pt x="100" y="73"/>
                </a:cubicBezTo>
                <a:close/>
              </a:path>
            </a:pathLst>
          </a:custGeom>
          <a:solidFill>
            <a:schemeClr val="bg1"/>
          </a:solidFill>
          <a:ln w="9525">
            <a:noFill/>
            <a:round/>
            <a:headEnd/>
            <a:tailEnd/>
          </a:ln>
          <a:extLst/>
        </p:spPr>
        <p:txBody>
          <a:bodyPr anchor="ctr"/>
          <a:lstStyle/>
          <a:p>
            <a:pPr algn="ctr"/>
            <a:endParaRPr>
              <a:cs typeface="+mn-ea"/>
              <a:sym typeface="+mn-lt"/>
            </a:endParaRPr>
          </a:p>
        </p:txBody>
      </p:sp>
    </p:spTree>
    <p:extLst>
      <p:ext uri="{BB962C8B-B14F-4D97-AF65-F5344CB8AC3E}">
        <p14:creationId xmlns:p14="http://schemas.microsoft.com/office/powerpoint/2010/main" val="99388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E574B-7E13-8A4B-BB1E-27D1BF2085EA}"/>
              </a:ext>
            </a:extLst>
          </p:cNvPr>
          <p:cNvSpPr txBox="1">
            <a:spLocks/>
          </p:cNvSpPr>
          <p:nvPr/>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How did I it?</a:t>
            </a:r>
            <a:endParaRPr lang="en-GB" altLang="zh-CN"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 name="Diamond 33">
            <a:extLst>
              <a:ext uri="{FF2B5EF4-FFF2-40B4-BE49-F238E27FC236}">
                <a16:creationId xmlns:a16="http://schemas.microsoft.com/office/drawing/2014/main" id="{1819DE93-963A-FF41-9B84-3448DFED5C48}"/>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grpSp>
        <p:nvGrpSpPr>
          <p:cNvPr id="50" name="Group 49">
            <a:extLst>
              <a:ext uri="{FF2B5EF4-FFF2-40B4-BE49-F238E27FC236}">
                <a16:creationId xmlns:a16="http://schemas.microsoft.com/office/drawing/2014/main" id="{05055C13-4606-944E-A616-091F583564C2}"/>
              </a:ext>
            </a:extLst>
          </p:cNvPr>
          <p:cNvGrpSpPr/>
          <p:nvPr/>
        </p:nvGrpSpPr>
        <p:grpSpPr>
          <a:xfrm>
            <a:off x="478244" y="379815"/>
            <a:ext cx="7858210" cy="3882846"/>
            <a:chOff x="602222" y="964624"/>
            <a:chExt cx="7858210" cy="3882846"/>
          </a:xfrm>
        </p:grpSpPr>
        <p:sp>
          <p:nvSpPr>
            <p:cNvPr id="5" name="椭圆 3">
              <a:extLst>
                <a:ext uri="{FF2B5EF4-FFF2-40B4-BE49-F238E27FC236}">
                  <a16:creationId xmlns:a16="http://schemas.microsoft.com/office/drawing/2014/main" id="{88929551-481A-6144-98B6-8D6A568F0218}"/>
                </a:ext>
              </a:extLst>
            </p:cNvPr>
            <p:cNvSpPr/>
            <p:nvPr/>
          </p:nvSpPr>
          <p:spPr>
            <a:xfrm>
              <a:off x="3338138" y="1207409"/>
              <a:ext cx="2753802" cy="2753802"/>
            </a:xfrm>
            <a:prstGeom prst="ellipse">
              <a:avLst/>
            </a:pr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5" name="任意多边形: 形状 13">
              <a:extLst>
                <a:ext uri="{FF2B5EF4-FFF2-40B4-BE49-F238E27FC236}">
                  <a16:creationId xmlns:a16="http://schemas.microsoft.com/office/drawing/2014/main" id="{84AA2C9F-3777-424B-8BE1-9E5000EBDFFD}"/>
                </a:ext>
              </a:extLst>
            </p:cNvPr>
            <p:cNvSpPr>
              <a:spLocks/>
            </p:cNvSpPr>
            <p:nvPr/>
          </p:nvSpPr>
          <p:spPr bwMode="auto">
            <a:xfrm rot="7200000">
              <a:off x="5397849" y="2909701"/>
              <a:ext cx="252485" cy="434938"/>
            </a:xfrm>
            <a:custGeom>
              <a:avLst/>
              <a:gdLst>
                <a:gd name="T0" fmla="*/ 108 w 137"/>
                <a:gd name="T1" fmla="*/ 0 h 236"/>
                <a:gd name="T2" fmla="*/ 28 w 137"/>
                <a:gd name="T3" fmla="*/ 0 h 236"/>
                <a:gd name="T4" fmla="*/ 0 w 137"/>
                <a:gd name="T5" fmla="*/ 236 h 236"/>
                <a:gd name="T6" fmla="*/ 137 w 137"/>
                <a:gd name="T7" fmla="*/ 236 h 236"/>
                <a:gd name="T8" fmla="*/ 108 w 137"/>
                <a:gd name="T9" fmla="*/ 0 h 236"/>
              </a:gdLst>
              <a:ahLst/>
              <a:cxnLst>
                <a:cxn ang="0">
                  <a:pos x="T0" y="T1"/>
                </a:cxn>
                <a:cxn ang="0">
                  <a:pos x="T2" y="T3"/>
                </a:cxn>
                <a:cxn ang="0">
                  <a:pos x="T4" y="T5"/>
                </a:cxn>
                <a:cxn ang="0">
                  <a:pos x="T6" y="T7"/>
                </a:cxn>
                <a:cxn ang="0">
                  <a:pos x="T8" y="T9"/>
                </a:cxn>
              </a:cxnLst>
              <a:rect l="0" t="0" r="r" b="b"/>
              <a:pathLst>
                <a:path w="137" h="236">
                  <a:moveTo>
                    <a:pt x="108" y="0"/>
                  </a:moveTo>
                  <a:lnTo>
                    <a:pt x="28" y="0"/>
                  </a:lnTo>
                  <a:lnTo>
                    <a:pt x="0" y="236"/>
                  </a:lnTo>
                  <a:lnTo>
                    <a:pt x="137" y="236"/>
                  </a:lnTo>
                  <a:lnTo>
                    <a:pt x="108" y="0"/>
                  </a:lnTo>
                  <a:close/>
                </a:path>
              </a:pathLst>
            </a:custGeom>
            <a:solidFill>
              <a:schemeClr val="accent3">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16" name="任意多边形: 形状 14">
              <a:extLst>
                <a:ext uri="{FF2B5EF4-FFF2-40B4-BE49-F238E27FC236}">
                  <a16:creationId xmlns:a16="http://schemas.microsoft.com/office/drawing/2014/main" id="{F9309CDC-B3E0-284A-821F-2E973DF0C2FC}"/>
                </a:ext>
              </a:extLst>
            </p:cNvPr>
            <p:cNvSpPr>
              <a:spLocks/>
            </p:cNvSpPr>
            <p:nvPr/>
          </p:nvSpPr>
          <p:spPr bwMode="auto">
            <a:xfrm rot="7200000">
              <a:off x="5002390" y="2803393"/>
              <a:ext cx="439421" cy="296717"/>
            </a:xfrm>
            <a:custGeom>
              <a:avLst/>
              <a:gdLst>
                <a:gd name="T0" fmla="*/ 213 w 426"/>
                <a:gd name="T1" fmla="*/ 161 h 161"/>
                <a:gd name="T2" fmla="*/ 0 w 426"/>
                <a:gd name="T3" fmla="*/ 0 h 161"/>
                <a:gd name="T4" fmla="*/ 426 w 426"/>
                <a:gd name="T5" fmla="*/ 0 h 161"/>
                <a:gd name="T6" fmla="*/ 213 w 426"/>
                <a:gd name="T7" fmla="*/ 161 h 161"/>
              </a:gdLst>
              <a:ahLst/>
              <a:cxnLst>
                <a:cxn ang="0">
                  <a:pos x="T0" y="T1"/>
                </a:cxn>
                <a:cxn ang="0">
                  <a:pos x="T2" y="T3"/>
                </a:cxn>
                <a:cxn ang="0">
                  <a:pos x="T4" y="T5"/>
                </a:cxn>
                <a:cxn ang="0">
                  <a:pos x="T6" y="T7"/>
                </a:cxn>
              </a:cxnLst>
              <a:rect l="0" t="0" r="r" b="b"/>
              <a:pathLst>
                <a:path w="426" h="161">
                  <a:moveTo>
                    <a:pt x="213" y="161"/>
                  </a:moveTo>
                  <a:lnTo>
                    <a:pt x="0" y="0"/>
                  </a:lnTo>
                  <a:lnTo>
                    <a:pt x="426" y="0"/>
                  </a:lnTo>
                  <a:lnTo>
                    <a:pt x="213" y="161"/>
                  </a:lnTo>
                  <a:close/>
                </a:path>
              </a:pathLst>
            </a:custGeom>
            <a:solidFill>
              <a:schemeClr val="accent3">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17" name="任意多边形: 形状 15">
              <a:extLst>
                <a:ext uri="{FF2B5EF4-FFF2-40B4-BE49-F238E27FC236}">
                  <a16:creationId xmlns:a16="http://schemas.microsoft.com/office/drawing/2014/main" id="{342678C1-29EF-B848-8BE4-B45C12BFEA42}"/>
                </a:ext>
              </a:extLst>
            </p:cNvPr>
            <p:cNvSpPr>
              <a:spLocks/>
            </p:cNvSpPr>
            <p:nvPr/>
          </p:nvSpPr>
          <p:spPr bwMode="auto">
            <a:xfrm rot="7200000">
              <a:off x="5161257" y="2934030"/>
              <a:ext cx="195353" cy="73718"/>
            </a:xfrm>
            <a:custGeom>
              <a:avLst/>
              <a:gdLst>
                <a:gd name="T0" fmla="*/ 54 w 106"/>
                <a:gd name="T1" fmla="*/ 40 h 40"/>
                <a:gd name="T2" fmla="*/ 0 w 106"/>
                <a:gd name="T3" fmla="*/ 0 h 40"/>
                <a:gd name="T4" fmla="*/ 106 w 106"/>
                <a:gd name="T5" fmla="*/ 0 h 40"/>
                <a:gd name="T6" fmla="*/ 54 w 106"/>
                <a:gd name="T7" fmla="*/ 40 h 40"/>
              </a:gdLst>
              <a:ahLst/>
              <a:cxnLst>
                <a:cxn ang="0">
                  <a:pos x="T0" y="T1"/>
                </a:cxn>
                <a:cxn ang="0">
                  <a:pos x="T2" y="T3"/>
                </a:cxn>
                <a:cxn ang="0">
                  <a:pos x="T4" y="T5"/>
                </a:cxn>
                <a:cxn ang="0">
                  <a:pos x="T6" y="T7"/>
                </a:cxn>
              </a:cxnLst>
              <a:rect l="0" t="0" r="r" b="b"/>
              <a:pathLst>
                <a:path w="106" h="40">
                  <a:moveTo>
                    <a:pt x="54" y="40"/>
                  </a:moveTo>
                  <a:lnTo>
                    <a:pt x="0" y="0"/>
                  </a:lnTo>
                  <a:lnTo>
                    <a:pt x="106" y="0"/>
                  </a:lnTo>
                  <a:lnTo>
                    <a:pt x="5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18" name="椭圆 16">
              <a:extLst>
                <a:ext uri="{FF2B5EF4-FFF2-40B4-BE49-F238E27FC236}">
                  <a16:creationId xmlns:a16="http://schemas.microsoft.com/office/drawing/2014/main" id="{AA1BA667-B290-7F46-9C2A-50A89DFF2B06}"/>
                </a:ext>
              </a:extLst>
            </p:cNvPr>
            <p:cNvSpPr>
              <a:spLocks/>
            </p:cNvSpPr>
            <p:nvPr/>
          </p:nvSpPr>
          <p:spPr bwMode="auto">
            <a:xfrm rot="7200000">
              <a:off x="5475771" y="2886665"/>
              <a:ext cx="1019154" cy="1013626"/>
            </a:xfrm>
            <a:prstGeom prst="ellipse">
              <a:avLst/>
            </a:prstGeom>
            <a:solidFill>
              <a:schemeClr val="accent3">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grpSp>
          <p:nvGrpSpPr>
            <p:cNvPr id="28" name="Group 27">
              <a:extLst>
                <a:ext uri="{FF2B5EF4-FFF2-40B4-BE49-F238E27FC236}">
                  <a16:creationId xmlns:a16="http://schemas.microsoft.com/office/drawing/2014/main" id="{689DE499-C413-8648-B63D-82B67A5FB102}"/>
                </a:ext>
              </a:extLst>
            </p:cNvPr>
            <p:cNvGrpSpPr/>
            <p:nvPr/>
          </p:nvGrpSpPr>
          <p:grpSpPr>
            <a:xfrm rot="20216198">
              <a:off x="4715039" y="992819"/>
              <a:ext cx="1364534" cy="1151252"/>
              <a:chOff x="5056480" y="1653648"/>
              <a:chExt cx="1364534" cy="1151252"/>
            </a:xfrm>
          </p:grpSpPr>
          <p:sp>
            <p:nvSpPr>
              <p:cNvPr id="7" name="任意多边形: 形状 5">
                <a:extLst>
                  <a:ext uri="{FF2B5EF4-FFF2-40B4-BE49-F238E27FC236}">
                    <a16:creationId xmlns:a16="http://schemas.microsoft.com/office/drawing/2014/main" id="{E837CA1A-7A54-ED43-8BDB-266A6282E9BF}"/>
                  </a:ext>
                </a:extLst>
              </p:cNvPr>
              <p:cNvSpPr>
                <a:spLocks/>
              </p:cNvSpPr>
              <p:nvPr/>
            </p:nvSpPr>
            <p:spPr bwMode="auto">
              <a:xfrm rot="3600000">
                <a:off x="5326702" y="2212063"/>
                <a:ext cx="252485" cy="434938"/>
              </a:xfrm>
              <a:custGeom>
                <a:avLst/>
                <a:gdLst>
                  <a:gd name="T0" fmla="*/ 108 w 137"/>
                  <a:gd name="T1" fmla="*/ 0 h 236"/>
                  <a:gd name="T2" fmla="*/ 28 w 137"/>
                  <a:gd name="T3" fmla="*/ 0 h 236"/>
                  <a:gd name="T4" fmla="*/ 0 w 137"/>
                  <a:gd name="T5" fmla="*/ 236 h 236"/>
                  <a:gd name="T6" fmla="*/ 137 w 137"/>
                  <a:gd name="T7" fmla="*/ 236 h 236"/>
                  <a:gd name="T8" fmla="*/ 108 w 137"/>
                  <a:gd name="T9" fmla="*/ 0 h 236"/>
                </a:gdLst>
                <a:ahLst/>
                <a:cxnLst>
                  <a:cxn ang="0">
                    <a:pos x="T0" y="T1"/>
                  </a:cxn>
                  <a:cxn ang="0">
                    <a:pos x="T2" y="T3"/>
                  </a:cxn>
                  <a:cxn ang="0">
                    <a:pos x="T4" y="T5"/>
                  </a:cxn>
                  <a:cxn ang="0">
                    <a:pos x="T6" y="T7"/>
                  </a:cxn>
                  <a:cxn ang="0">
                    <a:pos x="T8" y="T9"/>
                  </a:cxn>
                </a:cxnLst>
                <a:rect l="0" t="0" r="r" b="b"/>
                <a:pathLst>
                  <a:path w="137" h="236">
                    <a:moveTo>
                      <a:pt x="108" y="0"/>
                    </a:moveTo>
                    <a:lnTo>
                      <a:pt x="28" y="0"/>
                    </a:lnTo>
                    <a:lnTo>
                      <a:pt x="0" y="236"/>
                    </a:lnTo>
                    <a:lnTo>
                      <a:pt x="137" y="236"/>
                    </a:lnTo>
                    <a:lnTo>
                      <a:pt x="108" y="0"/>
                    </a:lnTo>
                    <a:close/>
                  </a:path>
                </a:pathLst>
              </a:custGeom>
              <a:solidFill>
                <a:schemeClr val="accent2">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8" name="任意多边形: 形状 6">
                <a:extLst>
                  <a:ext uri="{FF2B5EF4-FFF2-40B4-BE49-F238E27FC236}">
                    <a16:creationId xmlns:a16="http://schemas.microsoft.com/office/drawing/2014/main" id="{47F22CB7-78F8-A54E-8C59-76846C1BDFF9}"/>
                  </a:ext>
                </a:extLst>
              </p:cNvPr>
              <p:cNvSpPr>
                <a:spLocks/>
              </p:cNvSpPr>
              <p:nvPr/>
            </p:nvSpPr>
            <p:spPr bwMode="auto">
              <a:xfrm rot="3600000">
                <a:off x="4977211" y="2402597"/>
                <a:ext cx="481572" cy="323033"/>
              </a:xfrm>
              <a:custGeom>
                <a:avLst/>
                <a:gdLst>
                  <a:gd name="T0" fmla="*/ 213 w 426"/>
                  <a:gd name="T1" fmla="*/ 161 h 161"/>
                  <a:gd name="T2" fmla="*/ 0 w 426"/>
                  <a:gd name="T3" fmla="*/ 0 h 161"/>
                  <a:gd name="T4" fmla="*/ 426 w 426"/>
                  <a:gd name="T5" fmla="*/ 0 h 161"/>
                  <a:gd name="T6" fmla="*/ 213 w 426"/>
                  <a:gd name="T7" fmla="*/ 161 h 161"/>
                </a:gdLst>
                <a:ahLst/>
                <a:cxnLst>
                  <a:cxn ang="0">
                    <a:pos x="T0" y="T1"/>
                  </a:cxn>
                  <a:cxn ang="0">
                    <a:pos x="T2" y="T3"/>
                  </a:cxn>
                  <a:cxn ang="0">
                    <a:pos x="T4" y="T5"/>
                  </a:cxn>
                  <a:cxn ang="0">
                    <a:pos x="T6" y="T7"/>
                  </a:cxn>
                </a:cxnLst>
                <a:rect l="0" t="0" r="r" b="b"/>
                <a:pathLst>
                  <a:path w="426" h="161">
                    <a:moveTo>
                      <a:pt x="213" y="161"/>
                    </a:moveTo>
                    <a:lnTo>
                      <a:pt x="0" y="0"/>
                    </a:lnTo>
                    <a:lnTo>
                      <a:pt x="426" y="0"/>
                    </a:lnTo>
                    <a:lnTo>
                      <a:pt x="213" y="161"/>
                    </a:lnTo>
                    <a:close/>
                  </a:path>
                </a:pathLst>
              </a:custGeom>
              <a:solidFill>
                <a:schemeClr val="accent2">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9" name="任意多边形: 形状 7">
                <a:extLst>
                  <a:ext uri="{FF2B5EF4-FFF2-40B4-BE49-F238E27FC236}">
                    <a16:creationId xmlns:a16="http://schemas.microsoft.com/office/drawing/2014/main" id="{8D294DE8-85A1-024B-894D-AD9B7E39A556}"/>
                  </a:ext>
                </a:extLst>
              </p:cNvPr>
              <p:cNvSpPr>
                <a:spLocks/>
              </p:cNvSpPr>
              <p:nvPr/>
            </p:nvSpPr>
            <p:spPr bwMode="auto">
              <a:xfrm rot="3600000">
                <a:off x="5087345" y="2544166"/>
                <a:ext cx="195353" cy="73718"/>
              </a:xfrm>
              <a:custGeom>
                <a:avLst/>
                <a:gdLst>
                  <a:gd name="T0" fmla="*/ 54 w 106"/>
                  <a:gd name="T1" fmla="*/ 40 h 40"/>
                  <a:gd name="T2" fmla="*/ 0 w 106"/>
                  <a:gd name="T3" fmla="*/ 0 h 40"/>
                  <a:gd name="T4" fmla="*/ 106 w 106"/>
                  <a:gd name="T5" fmla="*/ 0 h 40"/>
                  <a:gd name="T6" fmla="*/ 54 w 106"/>
                  <a:gd name="T7" fmla="*/ 40 h 40"/>
                </a:gdLst>
                <a:ahLst/>
                <a:cxnLst>
                  <a:cxn ang="0">
                    <a:pos x="T0" y="T1"/>
                  </a:cxn>
                  <a:cxn ang="0">
                    <a:pos x="T2" y="T3"/>
                  </a:cxn>
                  <a:cxn ang="0">
                    <a:pos x="T4" y="T5"/>
                  </a:cxn>
                  <a:cxn ang="0">
                    <a:pos x="T6" y="T7"/>
                  </a:cxn>
                </a:cxnLst>
                <a:rect l="0" t="0" r="r" b="b"/>
                <a:pathLst>
                  <a:path w="106" h="40">
                    <a:moveTo>
                      <a:pt x="54" y="40"/>
                    </a:moveTo>
                    <a:lnTo>
                      <a:pt x="0" y="0"/>
                    </a:lnTo>
                    <a:lnTo>
                      <a:pt x="106" y="0"/>
                    </a:lnTo>
                    <a:lnTo>
                      <a:pt x="5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10" name="椭圆 8">
                <a:extLst>
                  <a:ext uri="{FF2B5EF4-FFF2-40B4-BE49-F238E27FC236}">
                    <a16:creationId xmlns:a16="http://schemas.microsoft.com/office/drawing/2014/main" id="{2B7609FE-029B-934A-A487-896004CB8742}"/>
                  </a:ext>
                </a:extLst>
              </p:cNvPr>
              <p:cNvSpPr>
                <a:spLocks/>
              </p:cNvSpPr>
              <p:nvPr/>
            </p:nvSpPr>
            <p:spPr bwMode="auto">
              <a:xfrm rot="3600000">
                <a:off x="5404624" y="1656412"/>
                <a:ext cx="1019154" cy="1013626"/>
              </a:xfrm>
              <a:prstGeom prst="ellipse">
                <a:avLst/>
              </a:prstGeom>
              <a:solidFill>
                <a:schemeClr val="accent2">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22" name="文本框 48">
                <a:extLst>
                  <a:ext uri="{FF2B5EF4-FFF2-40B4-BE49-F238E27FC236}">
                    <a16:creationId xmlns:a16="http://schemas.microsoft.com/office/drawing/2014/main" id="{7B472B92-3D56-BD4F-B300-6BF1C07AEE77}"/>
                  </a:ext>
                </a:extLst>
              </p:cNvPr>
              <p:cNvSpPr txBox="1"/>
              <p:nvPr/>
            </p:nvSpPr>
            <p:spPr>
              <a:xfrm rot="1383802">
                <a:off x="5551763" y="2020853"/>
                <a:ext cx="724877" cy="284742"/>
              </a:xfrm>
              <a:prstGeom prst="rect">
                <a:avLst/>
              </a:prstGeom>
              <a:noFill/>
            </p:spPr>
            <p:txBody>
              <a:bodyPr wrap="none">
                <a:normAutofit fontScale="77500" lnSpcReduction="20000"/>
              </a:bodyPr>
              <a:lstStyle/>
              <a:p>
                <a:pPr algn="ctr"/>
                <a:r>
                  <a:rPr lang="en-US" altLang="zh-CN" sz="1867" dirty="0">
                    <a:solidFill>
                      <a:schemeClr val="bg1"/>
                    </a:solidFill>
                    <a:cs typeface="+mn-ea"/>
                    <a:sym typeface="+mn-lt"/>
                  </a:rPr>
                  <a:t>Melon</a:t>
                </a:r>
                <a:endParaRPr lang="zh-CN" altLang="en-US" sz="1867" dirty="0">
                  <a:solidFill>
                    <a:schemeClr val="bg1"/>
                  </a:solidFill>
                  <a:cs typeface="+mn-ea"/>
                  <a:sym typeface="+mn-lt"/>
                </a:endParaRPr>
              </a:p>
            </p:txBody>
          </p:sp>
        </p:grpSp>
        <p:sp>
          <p:nvSpPr>
            <p:cNvPr id="23" name="文本框 49">
              <a:extLst>
                <a:ext uri="{FF2B5EF4-FFF2-40B4-BE49-F238E27FC236}">
                  <a16:creationId xmlns:a16="http://schemas.microsoft.com/office/drawing/2014/main" id="{A5097356-73A0-A842-9CC0-C3FADAF9D87D}"/>
                </a:ext>
              </a:extLst>
            </p:cNvPr>
            <p:cNvSpPr txBox="1"/>
            <p:nvPr/>
          </p:nvSpPr>
          <p:spPr>
            <a:xfrm>
              <a:off x="5639382" y="3181321"/>
              <a:ext cx="724877" cy="454448"/>
            </a:xfrm>
            <a:prstGeom prst="rect">
              <a:avLst/>
            </a:prstGeom>
            <a:noFill/>
          </p:spPr>
          <p:txBody>
            <a:bodyPr wrap="none">
              <a:normAutofit fontScale="77500" lnSpcReduction="20000"/>
            </a:bodyPr>
            <a:lstStyle/>
            <a:p>
              <a:pPr algn="ctr"/>
              <a:r>
                <a:rPr lang="en-US" altLang="zh-CN" sz="1867" dirty="0">
                  <a:solidFill>
                    <a:schemeClr val="bg1"/>
                  </a:solidFill>
                  <a:cs typeface="+mn-ea"/>
                  <a:sym typeface="+mn-lt"/>
                </a:rPr>
                <a:t>Billboard</a:t>
              </a:r>
            </a:p>
            <a:p>
              <a:pPr algn="ctr"/>
              <a:r>
                <a:rPr lang="en-US" altLang="zh-CN" sz="1867" dirty="0">
                  <a:solidFill>
                    <a:schemeClr val="bg1"/>
                  </a:solidFill>
                  <a:cs typeface="+mn-ea"/>
                  <a:sym typeface="+mn-lt"/>
                </a:rPr>
                <a:t>Artist100</a:t>
              </a:r>
              <a:endParaRPr lang="zh-CN" altLang="en-US" sz="1867" dirty="0">
                <a:solidFill>
                  <a:schemeClr val="bg1"/>
                </a:solidFill>
                <a:cs typeface="+mn-ea"/>
                <a:sym typeface="+mn-lt"/>
              </a:endParaRPr>
            </a:p>
          </p:txBody>
        </p:sp>
        <p:grpSp>
          <p:nvGrpSpPr>
            <p:cNvPr id="29" name="Group 28">
              <a:extLst>
                <a:ext uri="{FF2B5EF4-FFF2-40B4-BE49-F238E27FC236}">
                  <a16:creationId xmlns:a16="http://schemas.microsoft.com/office/drawing/2014/main" id="{04475AC9-28D3-1043-8BC1-F38C5CDD471E}"/>
                </a:ext>
              </a:extLst>
            </p:cNvPr>
            <p:cNvGrpSpPr/>
            <p:nvPr/>
          </p:nvGrpSpPr>
          <p:grpSpPr>
            <a:xfrm>
              <a:off x="2729430" y="1996236"/>
              <a:ext cx="1533355" cy="1019154"/>
              <a:chOff x="2664910" y="2293591"/>
              <a:chExt cx="1533355" cy="1019154"/>
            </a:xfrm>
          </p:grpSpPr>
          <p:sp>
            <p:nvSpPr>
              <p:cNvPr id="11" name="任意多边形: 形状 9">
                <a:extLst>
                  <a:ext uri="{FF2B5EF4-FFF2-40B4-BE49-F238E27FC236}">
                    <a16:creationId xmlns:a16="http://schemas.microsoft.com/office/drawing/2014/main" id="{6FA8BE5A-73F7-734D-B368-AA3DD2633B79}"/>
                  </a:ext>
                </a:extLst>
              </p:cNvPr>
              <p:cNvSpPr>
                <a:spLocks/>
              </p:cNvSpPr>
              <p:nvPr/>
            </p:nvSpPr>
            <p:spPr bwMode="auto">
              <a:xfrm rot="16510265">
                <a:off x="3575928" y="2633704"/>
                <a:ext cx="252485" cy="434938"/>
              </a:xfrm>
              <a:custGeom>
                <a:avLst/>
                <a:gdLst>
                  <a:gd name="T0" fmla="*/ 108 w 137"/>
                  <a:gd name="T1" fmla="*/ 0 h 236"/>
                  <a:gd name="T2" fmla="*/ 28 w 137"/>
                  <a:gd name="T3" fmla="*/ 0 h 236"/>
                  <a:gd name="T4" fmla="*/ 0 w 137"/>
                  <a:gd name="T5" fmla="*/ 236 h 236"/>
                  <a:gd name="T6" fmla="*/ 137 w 137"/>
                  <a:gd name="T7" fmla="*/ 236 h 236"/>
                  <a:gd name="T8" fmla="*/ 108 w 137"/>
                  <a:gd name="T9" fmla="*/ 0 h 236"/>
                </a:gdLst>
                <a:ahLst/>
                <a:cxnLst>
                  <a:cxn ang="0">
                    <a:pos x="T0" y="T1"/>
                  </a:cxn>
                  <a:cxn ang="0">
                    <a:pos x="T2" y="T3"/>
                  </a:cxn>
                  <a:cxn ang="0">
                    <a:pos x="T4" y="T5"/>
                  </a:cxn>
                  <a:cxn ang="0">
                    <a:pos x="T6" y="T7"/>
                  </a:cxn>
                  <a:cxn ang="0">
                    <a:pos x="T8" y="T9"/>
                  </a:cxn>
                </a:cxnLst>
                <a:rect l="0" t="0" r="r" b="b"/>
                <a:pathLst>
                  <a:path w="137" h="236">
                    <a:moveTo>
                      <a:pt x="108" y="0"/>
                    </a:moveTo>
                    <a:lnTo>
                      <a:pt x="28" y="0"/>
                    </a:lnTo>
                    <a:lnTo>
                      <a:pt x="0" y="236"/>
                    </a:lnTo>
                    <a:lnTo>
                      <a:pt x="137" y="236"/>
                    </a:lnTo>
                    <a:lnTo>
                      <a:pt x="108" y="0"/>
                    </a:ln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12" name="任意多边形: 形状 10">
                <a:extLst>
                  <a:ext uri="{FF2B5EF4-FFF2-40B4-BE49-F238E27FC236}">
                    <a16:creationId xmlns:a16="http://schemas.microsoft.com/office/drawing/2014/main" id="{A867BE10-1610-FA44-85E0-0AF86AA27795}"/>
                  </a:ext>
                </a:extLst>
              </p:cNvPr>
              <p:cNvSpPr>
                <a:spLocks/>
              </p:cNvSpPr>
              <p:nvPr/>
            </p:nvSpPr>
            <p:spPr bwMode="auto">
              <a:xfrm rot="16510265">
                <a:off x="3830197" y="2735210"/>
                <a:ext cx="439419" cy="296717"/>
              </a:xfrm>
              <a:custGeom>
                <a:avLst/>
                <a:gdLst>
                  <a:gd name="T0" fmla="*/ 213 w 426"/>
                  <a:gd name="T1" fmla="*/ 161 h 161"/>
                  <a:gd name="T2" fmla="*/ 0 w 426"/>
                  <a:gd name="T3" fmla="*/ 0 h 161"/>
                  <a:gd name="T4" fmla="*/ 426 w 426"/>
                  <a:gd name="T5" fmla="*/ 0 h 161"/>
                  <a:gd name="T6" fmla="*/ 213 w 426"/>
                  <a:gd name="T7" fmla="*/ 161 h 161"/>
                </a:gdLst>
                <a:ahLst/>
                <a:cxnLst>
                  <a:cxn ang="0">
                    <a:pos x="T0" y="T1"/>
                  </a:cxn>
                  <a:cxn ang="0">
                    <a:pos x="T2" y="T3"/>
                  </a:cxn>
                  <a:cxn ang="0">
                    <a:pos x="T4" y="T5"/>
                  </a:cxn>
                  <a:cxn ang="0">
                    <a:pos x="T6" y="T7"/>
                  </a:cxn>
                </a:cxnLst>
                <a:rect l="0" t="0" r="r" b="b"/>
                <a:pathLst>
                  <a:path w="426" h="161">
                    <a:moveTo>
                      <a:pt x="213" y="161"/>
                    </a:moveTo>
                    <a:lnTo>
                      <a:pt x="0" y="0"/>
                    </a:lnTo>
                    <a:lnTo>
                      <a:pt x="426" y="0"/>
                    </a:lnTo>
                    <a:lnTo>
                      <a:pt x="213" y="161"/>
                    </a:ln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13" name="任意多边形: 形状 11">
                <a:extLst>
                  <a:ext uri="{FF2B5EF4-FFF2-40B4-BE49-F238E27FC236}">
                    <a16:creationId xmlns:a16="http://schemas.microsoft.com/office/drawing/2014/main" id="{8DF11278-F428-4344-B085-C9DF40483061}"/>
                  </a:ext>
                </a:extLst>
              </p:cNvPr>
              <p:cNvSpPr>
                <a:spLocks/>
              </p:cNvSpPr>
              <p:nvPr/>
            </p:nvSpPr>
            <p:spPr bwMode="auto">
              <a:xfrm rot="16510265">
                <a:off x="3910766" y="2844806"/>
                <a:ext cx="195353" cy="73718"/>
              </a:xfrm>
              <a:custGeom>
                <a:avLst/>
                <a:gdLst>
                  <a:gd name="T0" fmla="*/ 54 w 106"/>
                  <a:gd name="T1" fmla="*/ 40 h 40"/>
                  <a:gd name="T2" fmla="*/ 0 w 106"/>
                  <a:gd name="T3" fmla="*/ 0 h 40"/>
                  <a:gd name="T4" fmla="*/ 106 w 106"/>
                  <a:gd name="T5" fmla="*/ 0 h 40"/>
                  <a:gd name="T6" fmla="*/ 54 w 106"/>
                  <a:gd name="T7" fmla="*/ 40 h 40"/>
                </a:gdLst>
                <a:ahLst/>
                <a:cxnLst>
                  <a:cxn ang="0">
                    <a:pos x="T0" y="T1"/>
                  </a:cxn>
                  <a:cxn ang="0">
                    <a:pos x="T2" y="T3"/>
                  </a:cxn>
                  <a:cxn ang="0">
                    <a:pos x="T4" y="T5"/>
                  </a:cxn>
                  <a:cxn ang="0">
                    <a:pos x="T6" y="T7"/>
                  </a:cxn>
                </a:cxnLst>
                <a:rect l="0" t="0" r="r" b="b"/>
                <a:pathLst>
                  <a:path w="106" h="40">
                    <a:moveTo>
                      <a:pt x="54" y="40"/>
                    </a:moveTo>
                    <a:lnTo>
                      <a:pt x="0" y="0"/>
                    </a:lnTo>
                    <a:lnTo>
                      <a:pt x="106" y="0"/>
                    </a:lnTo>
                    <a:lnTo>
                      <a:pt x="5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14" name="椭圆 12">
                <a:extLst>
                  <a:ext uri="{FF2B5EF4-FFF2-40B4-BE49-F238E27FC236}">
                    <a16:creationId xmlns:a16="http://schemas.microsoft.com/office/drawing/2014/main" id="{734ACB94-8296-984E-92E5-5E883A2BCE81}"/>
                  </a:ext>
                </a:extLst>
              </p:cNvPr>
              <p:cNvSpPr>
                <a:spLocks/>
              </p:cNvSpPr>
              <p:nvPr/>
            </p:nvSpPr>
            <p:spPr bwMode="auto">
              <a:xfrm rot="16510265">
                <a:off x="2662146" y="2296355"/>
                <a:ext cx="1019154" cy="1013626"/>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24" name="文本框 50">
                <a:extLst>
                  <a:ext uri="{FF2B5EF4-FFF2-40B4-BE49-F238E27FC236}">
                    <a16:creationId xmlns:a16="http://schemas.microsoft.com/office/drawing/2014/main" id="{28C054B4-A3E9-B74D-9247-EFD99E8C5BBD}"/>
                  </a:ext>
                </a:extLst>
              </p:cNvPr>
              <p:cNvSpPr txBox="1"/>
              <p:nvPr/>
            </p:nvSpPr>
            <p:spPr>
              <a:xfrm>
                <a:off x="2809285" y="2660796"/>
                <a:ext cx="724877" cy="454959"/>
              </a:xfrm>
              <a:prstGeom prst="rect">
                <a:avLst/>
              </a:prstGeom>
              <a:noFill/>
            </p:spPr>
            <p:txBody>
              <a:bodyPr wrap="none">
                <a:normAutofit fontScale="77500" lnSpcReduction="20000"/>
              </a:bodyPr>
              <a:lstStyle/>
              <a:p>
                <a:pPr algn="ctr"/>
                <a:r>
                  <a:rPr lang="en-US" altLang="zh-CN" sz="1867" dirty="0">
                    <a:solidFill>
                      <a:schemeClr val="bg1"/>
                    </a:solidFill>
                    <a:cs typeface="+mn-ea"/>
                    <a:sym typeface="+mn-lt"/>
                  </a:rPr>
                  <a:t>Billboard</a:t>
                </a:r>
              </a:p>
              <a:p>
                <a:pPr algn="ctr"/>
                <a:r>
                  <a:rPr lang="en-US" altLang="zh-CN" sz="1867" dirty="0">
                    <a:solidFill>
                      <a:schemeClr val="bg1"/>
                    </a:solidFill>
                    <a:cs typeface="+mn-ea"/>
                    <a:sym typeface="+mn-lt"/>
                  </a:rPr>
                  <a:t>200</a:t>
                </a:r>
                <a:endParaRPr lang="zh-CN" altLang="en-US" sz="1867" dirty="0">
                  <a:solidFill>
                    <a:schemeClr val="bg1"/>
                  </a:solidFill>
                  <a:cs typeface="+mn-ea"/>
                  <a:sym typeface="+mn-lt"/>
                </a:endParaRPr>
              </a:p>
            </p:txBody>
          </p:sp>
        </p:grpSp>
        <p:sp>
          <p:nvSpPr>
            <p:cNvPr id="26" name="椭圆 24">
              <a:extLst>
                <a:ext uri="{FF2B5EF4-FFF2-40B4-BE49-F238E27FC236}">
                  <a16:creationId xmlns:a16="http://schemas.microsoft.com/office/drawing/2014/main" id="{21AB3CB3-41DE-544D-931F-965CC7D34621}"/>
                </a:ext>
              </a:extLst>
            </p:cNvPr>
            <p:cNvSpPr/>
            <p:nvPr/>
          </p:nvSpPr>
          <p:spPr>
            <a:xfrm>
              <a:off x="4410735" y="2300496"/>
              <a:ext cx="608610" cy="608610"/>
            </a:xfrm>
            <a:prstGeom prst="ellipse">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grpSp>
          <p:nvGrpSpPr>
            <p:cNvPr id="30" name="Group 29">
              <a:extLst>
                <a:ext uri="{FF2B5EF4-FFF2-40B4-BE49-F238E27FC236}">
                  <a16:creationId xmlns:a16="http://schemas.microsoft.com/office/drawing/2014/main" id="{8875BC74-0DC0-454A-9E50-DFAB1C09A755}"/>
                </a:ext>
              </a:extLst>
            </p:cNvPr>
            <p:cNvGrpSpPr/>
            <p:nvPr/>
          </p:nvGrpSpPr>
          <p:grpSpPr>
            <a:xfrm rot="17099237">
              <a:off x="3546063" y="3276940"/>
              <a:ext cx="1533355" cy="1019154"/>
              <a:chOff x="2664910" y="2293591"/>
              <a:chExt cx="1533355" cy="1019154"/>
            </a:xfrm>
          </p:grpSpPr>
          <p:sp>
            <p:nvSpPr>
              <p:cNvPr id="31" name="任意多边形: 形状 9">
                <a:extLst>
                  <a:ext uri="{FF2B5EF4-FFF2-40B4-BE49-F238E27FC236}">
                    <a16:creationId xmlns:a16="http://schemas.microsoft.com/office/drawing/2014/main" id="{E54A2B46-0DDB-C24B-8A93-7B88C159A1EE}"/>
                  </a:ext>
                </a:extLst>
              </p:cNvPr>
              <p:cNvSpPr>
                <a:spLocks/>
              </p:cNvSpPr>
              <p:nvPr/>
            </p:nvSpPr>
            <p:spPr bwMode="auto">
              <a:xfrm rot="16510265">
                <a:off x="3575928" y="2633704"/>
                <a:ext cx="252485" cy="434938"/>
              </a:xfrm>
              <a:custGeom>
                <a:avLst/>
                <a:gdLst>
                  <a:gd name="T0" fmla="*/ 108 w 137"/>
                  <a:gd name="T1" fmla="*/ 0 h 236"/>
                  <a:gd name="T2" fmla="*/ 28 w 137"/>
                  <a:gd name="T3" fmla="*/ 0 h 236"/>
                  <a:gd name="T4" fmla="*/ 0 w 137"/>
                  <a:gd name="T5" fmla="*/ 236 h 236"/>
                  <a:gd name="T6" fmla="*/ 137 w 137"/>
                  <a:gd name="T7" fmla="*/ 236 h 236"/>
                  <a:gd name="T8" fmla="*/ 108 w 137"/>
                  <a:gd name="T9" fmla="*/ 0 h 236"/>
                </a:gdLst>
                <a:ahLst/>
                <a:cxnLst>
                  <a:cxn ang="0">
                    <a:pos x="T0" y="T1"/>
                  </a:cxn>
                  <a:cxn ang="0">
                    <a:pos x="T2" y="T3"/>
                  </a:cxn>
                  <a:cxn ang="0">
                    <a:pos x="T4" y="T5"/>
                  </a:cxn>
                  <a:cxn ang="0">
                    <a:pos x="T6" y="T7"/>
                  </a:cxn>
                  <a:cxn ang="0">
                    <a:pos x="T8" y="T9"/>
                  </a:cxn>
                </a:cxnLst>
                <a:rect l="0" t="0" r="r" b="b"/>
                <a:pathLst>
                  <a:path w="137" h="236">
                    <a:moveTo>
                      <a:pt x="108" y="0"/>
                    </a:moveTo>
                    <a:lnTo>
                      <a:pt x="28" y="0"/>
                    </a:lnTo>
                    <a:lnTo>
                      <a:pt x="0" y="236"/>
                    </a:lnTo>
                    <a:lnTo>
                      <a:pt x="137" y="236"/>
                    </a:lnTo>
                    <a:lnTo>
                      <a:pt x="108" y="0"/>
                    </a:ln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2" name="任意多边形: 形状 10">
                <a:extLst>
                  <a:ext uri="{FF2B5EF4-FFF2-40B4-BE49-F238E27FC236}">
                    <a16:creationId xmlns:a16="http://schemas.microsoft.com/office/drawing/2014/main" id="{3F3834B8-A187-0143-B7FA-8DE42D58458B}"/>
                  </a:ext>
                </a:extLst>
              </p:cNvPr>
              <p:cNvSpPr>
                <a:spLocks/>
              </p:cNvSpPr>
              <p:nvPr/>
            </p:nvSpPr>
            <p:spPr bwMode="auto">
              <a:xfrm rot="16510265">
                <a:off x="3830197" y="2735210"/>
                <a:ext cx="439419" cy="296717"/>
              </a:xfrm>
              <a:custGeom>
                <a:avLst/>
                <a:gdLst>
                  <a:gd name="T0" fmla="*/ 213 w 426"/>
                  <a:gd name="T1" fmla="*/ 161 h 161"/>
                  <a:gd name="T2" fmla="*/ 0 w 426"/>
                  <a:gd name="T3" fmla="*/ 0 h 161"/>
                  <a:gd name="T4" fmla="*/ 426 w 426"/>
                  <a:gd name="T5" fmla="*/ 0 h 161"/>
                  <a:gd name="T6" fmla="*/ 213 w 426"/>
                  <a:gd name="T7" fmla="*/ 161 h 161"/>
                </a:gdLst>
                <a:ahLst/>
                <a:cxnLst>
                  <a:cxn ang="0">
                    <a:pos x="T0" y="T1"/>
                  </a:cxn>
                  <a:cxn ang="0">
                    <a:pos x="T2" y="T3"/>
                  </a:cxn>
                  <a:cxn ang="0">
                    <a:pos x="T4" y="T5"/>
                  </a:cxn>
                  <a:cxn ang="0">
                    <a:pos x="T6" y="T7"/>
                  </a:cxn>
                </a:cxnLst>
                <a:rect l="0" t="0" r="r" b="b"/>
                <a:pathLst>
                  <a:path w="426" h="161">
                    <a:moveTo>
                      <a:pt x="213" y="161"/>
                    </a:moveTo>
                    <a:lnTo>
                      <a:pt x="0" y="0"/>
                    </a:lnTo>
                    <a:lnTo>
                      <a:pt x="426" y="0"/>
                    </a:lnTo>
                    <a:lnTo>
                      <a:pt x="213" y="161"/>
                    </a:lnTo>
                    <a:close/>
                  </a:path>
                </a:pathLst>
              </a:custGeom>
              <a:solidFill>
                <a:schemeClr val="accent1">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3" name="任意多边形: 形状 11">
                <a:extLst>
                  <a:ext uri="{FF2B5EF4-FFF2-40B4-BE49-F238E27FC236}">
                    <a16:creationId xmlns:a16="http://schemas.microsoft.com/office/drawing/2014/main" id="{F000A1C2-5BB5-3F45-A08E-F58C7F6D1E4B}"/>
                  </a:ext>
                </a:extLst>
              </p:cNvPr>
              <p:cNvSpPr>
                <a:spLocks/>
              </p:cNvSpPr>
              <p:nvPr/>
            </p:nvSpPr>
            <p:spPr bwMode="auto">
              <a:xfrm rot="16510265">
                <a:off x="3910766" y="2844806"/>
                <a:ext cx="195353" cy="73718"/>
              </a:xfrm>
              <a:custGeom>
                <a:avLst/>
                <a:gdLst>
                  <a:gd name="T0" fmla="*/ 54 w 106"/>
                  <a:gd name="T1" fmla="*/ 40 h 40"/>
                  <a:gd name="T2" fmla="*/ 0 w 106"/>
                  <a:gd name="T3" fmla="*/ 0 h 40"/>
                  <a:gd name="T4" fmla="*/ 106 w 106"/>
                  <a:gd name="T5" fmla="*/ 0 h 40"/>
                  <a:gd name="T6" fmla="*/ 54 w 106"/>
                  <a:gd name="T7" fmla="*/ 40 h 40"/>
                </a:gdLst>
                <a:ahLst/>
                <a:cxnLst>
                  <a:cxn ang="0">
                    <a:pos x="T0" y="T1"/>
                  </a:cxn>
                  <a:cxn ang="0">
                    <a:pos x="T2" y="T3"/>
                  </a:cxn>
                  <a:cxn ang="0">
                    <a:pos x="T4" y="T5"/>
                  </a:cxn>
                  <a:cxn ang="0">
                    <a:pos x="T6" y="T7"/>
                  </a:cxn>
                </a:cxnLst>
                <a:rect l="0" t="0" r="r" b="b"/>
                <a:pathLst>
                  <a:path w="106" h="40">
                    <a:moveTo>
                      <a:pt x="54" y="40"/>
                    </a:moveTo>
                    <a:lnTo>
                      <a:pt x="0" y="0"/>
                    </a:lnTo>
                    <a:lnTo>
                      <a:pt x="106" y="0"/>
                    </a:lnTo>
                    <a:lnTo>
                      <a:pt x="54"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4" name="椭圆 12">
                <a:extLst>
                  <a:ext uri="{FF2B5EF4-FFF2-40B4-BE49-F238E27FC236}">
                    <a16:creationId xmlns:a16="http://schemas.microsoft.com/office/drawing/2014/main" id="{D5480942-0BD5-6C4F-A8DA-877ACB59309A}"/>
                  </a:ext>
                </a:extLst>
              </p:cNvPr>
              <p:cNvSpPr>
                <a:spLocks/>
              </p:cNvSpPr>
              <p:nvPr/>
            </p:nvSpPr>
            <p:spPr bwMode="auto">
              <a:xfrm rot="16510265">
                <a:off x="2662146" y="2296355"/>
                <a:ext cx="1019154" cy="1013626"/>
              </a:xfrm>
              <a:prstGeom prst="ellipse">
                <a:avLst/>
              </a:prstGeom>
              <a:solidFill>
                <a:schemeClr val="accent1">
                  <a:lumMod val="10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5" name="文本框 50">
                <a:extLst>
                  <a:ext uri="{FF2B5EF4-FFF2-40B4-BE49-F238E27FC236}">
                    <a16:creationId xmlns:a16="http://schemas.microsoft.com/office/drawing/2014/main" id="{B26B8DA8-34F2-3B4D-A252-615B9C02114E}"/>
                  </a:ext>
                </a:extLst>
              </p:cNvPr>
              <p:cNvSpPr txBox="1"/>
              <p:nvPr/>
            </p:nvSpPr>
            <p:spPr>
              <a:xfrm rot="4500763">
                <a:off x="2726004" y="2596878"/>
                <a:ext cx="724877" cy="457170"/>
              </a:xfrm>
              <a:prstGeom prst="rect">
                <a:avLst/>
              </a:prstGeom>
              <a:noFill/>
            </p:spPr>
            <p:txBody>
              <a:bodyPr wrap="none">
                <a:normAutofit fontScale="77500" lnSpcReduction="20000"/>
              </a:bodyPr>
              <a:lstStyle/>
              <a:p>
                <a:pPr algn="ctr"/>
                <a:r>
                  <a:rPr lang="en-US" altLang="zh-CN" sz="1867" dirty="0">
                    <a:solidFill>
                      <a:schemeClr val="bg1"/>
                    </a:solidFill>
                    <a:cs typeface="+mn-ea"/>
                    <a:sym typeface="+mn-lt"/>
                  </a:rPr>
                  <a:t>Billboard</a:t>
                </a:r>
              </a:p>
              <a:p>
                <a:pPr algn="ctr"/>
                <a:r>
                  <a:rPr lang="en-US" altLang="zh-CN" sz="1867" dirty="0">
                    <a:solidFill>
                      <a:schemeClr val="bg1"/>
                    </a:solidFill>
                    <a:cs typeface="+mn-ea"/>
                    <a:sym typeface="+mn-lt"/>
                  </a:rPr>
                  <a:t>Hot100</a:t>
                </a:r>
                <a:endParaRPr lang="zh-CN" altLang="en-US" sz="1867" dirty="0">
                  <a:solidFill>
                    <a:schemeClr val="bg1"/>
                  </a:solidFill>
                  <a:cs typeface="+mn-ea"/>
                  <a:sym typeface="+mn-lt"/>
                </a:endParaRPr>
              </a:p>
            </p:txBody>
          </p:sp>
        </p:grpSp>
        <p:grpSp>
          <p:nvGrpSpPr>
            <p:cNvPr id="40" name="Group 39">
              <a:extLst>
                <a:ext uri="{FF2B5EF4-FFF2-40B4-BE49-F238E27FC236}">
                  <a16:creationId xmlns:a16="http://schemas.microsoft.com/office/drawing/2014/main" id="{B2093347-8733-7843-8586-C779BBBC7985}"/>
                </a:ext>
              </a:extLst>
            </p:cNvPr>
            <p:cNvGrpSpPr/>
            <p:nvPr/>
          </p:nvGrpSpPr>
          <p:grpSpPr>
            <a:xfrm>
              <a:off x="4567681" y="2501491"/>
              <a:ext cx="287331" cy="230743"/>
              <a:chOff x="946932" y="4151632"/>
              <a:chExt cx="235239" cy="188910"/>
            </a:xfrm>
            <a:solidFill>
              <a:schemeClr val="bg1"/>
            </a:solidFill>
          </p:grpSpPr>
          <p:sp>
            <p:nvSpPr>
              <p:cNvPr id="37" name="Freeform: Shape 331">
                <a:extLst>
                  <a:ext uri="{FF2B5EF4-FFF2-40B4-BE49-F238E27FC236}">
                    <a16:creationId xmlns:a16="http://schemas.microsoft.com/office/drawing/2014/main" id="{69457127-DFFB-0A49-AF6C-7209457FE8CD}"/>
                  </a:ext>
                </a:extLst>
              </p:cNvPr>
              <p:cNvSpPr>
                <a:spLocks/>
              </p:cNvSpPr>
              <p:nvPr/>
            </p:nvSpPr>
            <p:spPr bwMode="auto">
              <a:xfrm flipH="1">
                <a:off x="1023521" y="4296699"/>
                <a:ext cx="84112" cy="25790"/>
              </a:xfrm>
              <a:custGeom>
                <a:avLst/>
                <a:gdLst>
                  <a:gd name="T0" fmla="*/ 3 w 123"/>
                  <a:gd name="T1" fmla="*/ 0 h 40"/>
                  <a:gd name="T2" fmla="*/ 0 w 123"/>
                  <a:gd name="T3" fmla="*/ 40 h 40"/>
                  <a:gd name="T4" fmla="*/ 123 w 123"/>
                  <a:gd name="T5" fmla="*/ 40 h 40"/>
                  <a:gd name="T6" fmla="*/ 121 w 123"/>
                  <a:gd name="T7" fmla="*/ 0 h 40"/>
                  <a:gd name="T8" fmla="*/ 3 w 123"/>
                  <a:gd name="T9" fmla="*/ 0 h 40"/>
                </a:gdLst>
                <a:ahLst/>
                <a:cxnLst>
                  <a:cxn ang="0">
                    <a:pos x="T0" y="T1"/>
                  </a:cxn>
                  <a:cxn ang="0">
                    <a:pos x="T2" y="T3"/>
                  </a:cxn>
                  <a:cxn ang="0">
                    <a:pos x="T4" y="T5"/>
                  </a:cxn>
                  <a:cxn ang="0">
                    <a:pos x="T6" y="T7"/>
                  </a:cxn>
                  <a:cxn ang="0">
                    <a:pos x="T8" y="T9"/>
                  </a:cxn>
                </a:cxnLst>
                <a:rect l="0" t="0" r="r" b="b"/>
                <a:pathLst>
                  <a:path w="123" h="40">
                    <a:moveTo>
                      <a:pt x="3" y="0"/>
                    </a:moveTo>
                    <a:lnTo>
                      <a:pt x="0" y="40"/>
                    </a:lnTo>
                    <a:lnTo>
                      <a:pt x="123" y="40"/>
                    </a:lnTo>
                    <a:lnTo>
                      <a:pt x="121" y="0"/>
                    </a:ln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8" name="Freeform: Shape 332">
                <a:extLst>
                  <a:ext uri="{FF2B5EF4-FFF2-40B4-BE49-F238E27FC236}">
                    <a16:creationId xmlns:a16="http://schemas.microsoft.com/office/drawing/2014/main" id="{9E724999-F531-5A4F-967C-37FA2E976094}"/>
                  </a:ext>
                </a:extLst>
              </p:cNvPr>
              <p:cNvSpPr>
                <a:spLocks/>
              </p:cNvSpPr>
              <p:nvPr/>
            </p:nvSpPr>
            <p:spPr bwMode="auto">
              <a:xfrm flipH="1">
                <a:off x="946932" y="4151632"/>
                <a:ext cx="235239" cy="137330"/>
              </a:xfrm>
              <a:custGeom>
                <a:avLst/>
                <a:gdLst>
                  <a:gd name="T0" fmla="*/ 230 w 344"/>
                  <a:gd name="T1" fmla="*/ 213 h 213"/>
                  <a:gd name="T2" fmla="*/ 344 w 344"/>
                  <a:gd name="T3" fmla="*/ 213 h 213"/>
                  <a:gd name="T4" fmla="*/ 344 w 344"/>
                  <a:gd name="T5" fmla="*/ 0 h 213"/>
                  <a:gd name="T6" fmla="*/ 171 w 344"/>
                  <a:gd name="T7" fmla="*/ 0 h 213"/>
                  <a:gd name="T8" fmla="*/ 171 w 344"/>
                  <a:gd name="T9" fmla="*/ 26 h 213"/>
                  <a:gd name="T10" fmla="*/ 313 w 344"/>
                  <a:gd name="T11" fmla="*/ 26 h 213"/>
                  <a:gd name="T12" fmla="*/ 313 w 344"/>
                  <a:gd name="T13" fmla="*/ 187 h 213"/>
                  <a:gd name="T14" fmla="*/ 228 w 344"/>
                  <a:gd name="T15" fmla="*/ 187 h 213"/>
                  <a:gd name="T16" fmla="*/ 171 w 344"/>
                  <a:gd name="T17" fmla="*/ 187 h 213"/>
                  <a:gd name="T18" fmla="*/ 171 w 344"/>
                  <a:gd name="T19" fmla="*/ 213 h 213"/>
                  <a:gd name="T20" fmla="*/ 230 w 344"/>
                  <a:gd name="T21" fmla="*/ 213 h 213"/>
                  <a:gd name="T22" fmla="*/ 171 w 344"/>
                  <a:gd name="T23" fmla="*/ 0 h 213"/>
                  <a:gd name="T24" fmla="*/ 0 w 344"/>
                  <a:gd name="T25" fmla="*/ 0 h 213"/>
                  <a:gd name="T26" fmla="*/ 0 w 344"/>
                  <a:gd name="T27" fmla="*/ 213 h 213"/>
                  <a:gd name="T28" fmla="*/ 112 w 344"/>
                  <a:gd name="T29" fmla="*/ 213 h 213"/>
                  <a:gd name="T30" fmla="*/ 171 w 344"/>
                  <a:gd name="T31" fmla="*/ 213 h 213"/>
                  <a:gd name="T32" fmla="*/ 171 w 344"/>
                  <a:gd name="T33" fmla="*/ 187 h 213"/>
                  <a:gd name="T34" fmla="*/ 114 w 344"/>
                  <a:gd name="T35" fmla="*/ 187 h 213"/>
                  <a:gd name="T36" fmla="*/ 31 w 344"/>
                  <a:gd name="T37" fmla="*/ 187 h 213"/>
                  <a:gd name="T38" fmla="*/ 31 w 344"/>
                  <a:gd name="T39" fmla="*/ 187 h 213"/>
                  <a:gd name="T40" fmla="*/ 31 w 344"/>
                  <a:gd name="T41" fmla="*/ 26 h 213"/>
                  <a:gd name="T42" fmla="*/ 171 w 344"/>
                  <a:gd name="T43" fmla="*/ 26 h 213"/>
                  <a:gd name="T44" fmla="*/ 171 w 344"/>
                  <a:gd name="T45" fmla="*/ 0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44" h="213">
                    <a:moveTo>
                      <a:pt x="230" y="213"/>
                    </a:moveTo>
                    <a:lnTo>
                      <a:pt x="344" y="213"/>
                    </a:lnTo>
                    <a:lnTo>
                      <a:pt x="344" y="0"/>
                    </a:lnTo>
                    <a:lnTo>
                      <a:pt x="171" y="0"/>
                    </a:lnTo>
                    <a:lnTo>
                      <a:pt x="171" y="26"/>
                    </a:lnTo>
                    <a:lnTo>
                      <a:pt x="313" y="26"/>
                    </a:lnTo>
                    <a:lnTo>
                      <a:pt x="313" y="187"/>
                    </a:lnTo>
                    <a:lnTo>
                      <a:pt x="228" y="187"/>
                    </a:lnTo>
                    <a:lnTo>
                      <a:pt x="171" y="187"/>
                    </a:lnTo>
                    <a:lnTo>
                      <a:pt x="171" y="213"/>
                    </a:lnTo>
                    <a:lnTo>
                      <a:pt x="230" y="213"/>
                    </a:lnTo>
                    <a:close/>
                    <a:moveTo>
                      <a:pt x="171" y="0"/>
                    </a:moveTo>
                    <a:lnTo>
                      <a:pt x="0" y="0"/>
                    </a:lnTo>
                    <a:lnTo>
                      <a:pt x="0" y="213"/>
                    </a:lnTo>
                    <a:lnTo>
                      <a:pt x="112" y="213"/>
                    </a:lnTo>
                    <a:lnTo>
                      <a:pt x="171" y="213"/>
                    </a:lnTo>
                    <a:lnTo>
                      <a:pt x="171" y="187"/>
                    </a:lnTo>
                    <a:lnTo>
                      <a:pt x="114" y="187"/>
                    </a:lnTo>
                    <a:lnTo>
                      <a:pt x="31" y="187"/>
                    </a:lnTo>
                    <a:lnTo>
                      <a:pt x="31" y="187"/>
                    </a:lnTo>
                    <a:lnTo>
                      <a:pt x="31" y="26"/>
                    </a:lnTo>
                    <a:lnTo>
                      <a:pt x="171" y="26"/>
                    </a:lnTo>
                    <a:lnTo>
                      <a:pt x="17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sp>
            <p:nvSpPr>
              <p:cNvPr id="39" name="Freeform: Shape 333">
                <a:extLst>
                  <a:ext uri="{FF2B5EF4-FFF2-40B4-BE49-F238E27FC236}">
                    <a16:creationId xmlns:a16="http://schemas.microsoft.com/office/drawing/2014/main" id="{96C06C8F-CF16-2B46-B092-AA4E94AFDBEE}"/>
                  </a:ext>
                </a:extLst>
              </p:cNvPr>
              <p:cNvSpPr>
                <a:spLocks/>
              </p:cNvSpPr>
              <p:nvPr/>
            </p:nvSpPr>
            <p:spPr bwMode="auto">
              <a:xfrm flipH="1">
                <a:off x="1007109" y="4330226"/>
                <a:ext cx="116251" cy="10316"/>
              </a:xfrm>
              <a:custGeom>
                <a:avLst/>
                <a:gdLst>
                  <a:gd name="T0" fmla="*/ 0 w 170"/>
                  <a:gd name="T1" fmla="*/ 0 h 16"/>
                  <a:gd name="T2" fmla="*/ 0 w 170"/>
                  <a:gd name="T3" fmla="*/ 16 h 16"/>
                  <a:gd name="T4" fmla="*/ 170 w 170"/>
                  <a:gd name="T5" fmla="*/ 16 h 16"/>
                  <a:gd name="T6" fmla="*/ 170 w 170"/>
                  <a:gd name="T7" fmla="*/ 0 h 16"/>
                  <a:gd name="T8" fmla="*/ 146 w 170"/>
                  <a:gd name="T9" fmla="*/ 0 h 16"/>
                  <a:gd name="T10" fmla="*/ 23 w 170"/>
                  <a:gd name="T11" fmla="*/ 0 h 16"/>
                  <a:gd name="T12" fmla="*/ 0 w 170"/>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170" h="16">
                    <a:moveTo>
                      <a:pt x="0" y="0"/>
                    </a:moveTo>
                    <a:lnTo>
                      <a:pt x="0" y="16"/>
                    </a:lnTo>
                    <a:lnTo>
                      <a:pt x="170" y="16"/>
                    </a:lnTo>
                    <a:lnTo>
                      <a:pt x="170" y="0"/>
                    </a:lnTo>
                    <a:lnTo>
                      <a:pt x="146" y="0"/>
                    </a:lnTo>
                    <a:lnTo>
                      <a:pt x="2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cs typeface="+mn-ea"/>
                  <a:sym typeface="+mn-lt"/>
                </a:endParaRPr>
              </a:p>
            </p:txBody>
          </p:sp>
        </p:grpSp>
        <p:pic>
          <p:nvPicPr>
            <p:cNvPr id="41" name="Picture 40">
              <a:extLst>
                <a:ext uri="{FF2B5EF4-FFF2-40B4-BE49-F238E27FC236}">
                  <a16:creationId xmlns:a16="http://schemas.microsoft.com/office/drawing/2014/main" id="{E8E461D6-3E41-C841-866D-5D7963251C98}"/>
                </a:ext>
              </a:extLst>
            </p:cNvPr>
            <p:cNvPicPr>
              <a:picLocks noChangeAspect="1"/>
            </p:cNvPicPr>
            <p:nvPr/>
          </p:nvPicPr>
          <p:blipFill>
            <a:blip r:embed="rId3"/>
            <a:stretch>
              <a:fillRect/>
            </a:stretch>
          </p:blipFill>
          <p:spPr>
            <a:xfrm>
              <a:off x="735538" y="2031173"/>
              <a:ext cx="1753481" cy="920578"/>
            </a:xfrm>
            <a:prstGeom prst="rect">
              <a:avLst/>
            </a:prstGeom>
          </p:spPr>
        </p:pic>
        <p:pic>
          <p:nvPicPr>
            <p:cNvPr id="42" name="Picture 41">
              <a:extLst>
                <a:ext uri="{FF2B5EF4-FFF2-40B4-BE49-F238E27FC236}">
                  <a16:creationId xmlns:a16="http://schemas.microsoft.com/office/drawing/2014/main" id="{97F038DC-E1BE-9A45-83AA-9095D3E01C59}"/>
                </a:ext>
              </a:extLst>
            </p:cNvPr>
            <p:cNvPicPr>
              <a:picLocks noChangeAspect="1"/>
            </p:cNvPicPr>
            <p:nvPr/>
          </p:nvPicPr>
          <p:blipFill>
            <a:blip r:embed="rId4"/>
            <a:stretch>
              <a:fillRect/>
            </a:stretch>
          </p:blipFill>
          <p:spPr>
            <a:xfrm>
              <a:off x="1686530" y="3537553"/>
              <a:ext cx="1720844" cy="903443"/>
            </a:xfrm>
            <a:prstGeom prst="rect">
              <a:avLst/>
            </a:prstGeom>
          </p:spPr>
        </p:pic>
        <p:pic>
          <p:nvPicPr>
            <p:cNvPr id="43" name="Picture 42">
              <a:extLst>
                <a:ext uri="{FF2B5EF4-FFF2-40B4-BE49-F238E27FC236}">
                  <a16:creationId xmlns:a16="http://schemas.microsoft.com/office/drawing/2014/main" id="{7ADE91E5-8EAB-4D49-B94E-D63D1274D245}"/>
                </a:ext>
              </a:extLst>
            </p:cNvPr>
            <p:cNvPicPr>
              <a:picLocks noChangeAspect="1"/>
            </p:cNvPicPr>
            <p:nvPr/>
          </p:nvPicPr>
          <p:blipFill>
            <a:blip r:embed="rId5"/>
            <a:stretch>
              <a:fillRect/>
            </a:stretch>
          </p:blipFill>
          <p:spPr>
            <a:xfrm>
              <a:off x="6807598" y="2818400"/>
              <a:ext cx="1076770" cy="1076770"/>
            </a:xfrm>
            <a:prstGeom prst="rect">
              <a:avLst/>
            </a:prstGeom>
          </p:spPr>
        </p:pic>
        <p:pic>
          <p:nvPicPr>
            <p:cNvPr id="44" name="Picture 2" descr="관련 이미지">
              <a:extLst>
                <a:ext uri="{FF2B5EF4-FFF2-40B4-BE49-F238E27FC236}">
                  <a16:creationId xmlns:a16="http://schemas.microsoft.com/office/drawing/2014/main" id="{76D4E05D-D211-A44E-83DF-0B0BAD0FCC9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47735" y="964624"/>
              <a:ext cx="1564292" cy="789710"/>
            </a:xfrm>
            <a:prstGeom prst="rect">
              <a:avLst/>
            </a:prstGeom>
            <a:noFill/>
            <a:extLst>
              <a:ext uri="{909E8E84-426E-40DD-AFC4-6F175D3DCCD1}">
                <a14:hiddenFill xmlns:a14="http://schemas.microsoft.com/office/drawing/2010/main">
                  <a:solidFill>
                    <a:srgbClr val="FFFFFF"/>
                  </a:solidFill>
                </a14:hiddenFill>
              </a:ext>
            </a:extLst>
          </p:spPr>
        </p:pic>
        <p:sp>
          <p:nvSpPr>
            <p:cNvPr id="45" name="文本框 45">
              <a:extLst>
                <a:ext uri="{FF2B5EF4-FFF2-40B4-BE49-F238E27FC236}">
                  <a16:creationId xmlns:a16="http://schemas.microsoft.com/office/drawing/2014/main" id="{0D5478F6-E03D-6848-A676-F941CFAF2AC8}"/>
                </a:ext>
              </a:extLst>
            </p:cNvPr>
            <p:cNvSpPr txBox="1"/>
            <p:nvPr/>
          </p:nvSpPr>
          <p:spPr>
            <a:xfrm>
              <a:off x="602222" y="1597572"/>
              <a:ext cx="2052759" cy="372619"/>
            </a:xfrm>
            <a:prstGeom prst="rect">
              <a:avLst/>
            </a:prstGeom>
            <a:noFill/>
          </p:spPr>
          <p:txBody>
            <a:bodyPr wrap="square" anchor="ctr">
              <a:normAutofit/>
            </a:bodyPr>
            <a:lstStyle/>
            <a:p>
              <a:r>
                <a:rPr lang="en-US" sz="1400">
                  <a:solidFill>
                    <a:srgbClr val="000000"/>
                  </a:solidFill>
                  <a:latin typeface="Noto Sans"/>
                </a:rPr>
                <a:t>Web Scraping with scrapy</a:t>
              </a:r>
              <a:endParaRPr lang="en-US" sz="1400"/>
            </a:p>
          </p:txBody>
        </p:sp>
        <p:sp>
          <p:nvSpPr>
            <p:cNvPr id="47" name="文本框 45">
              <a:extLst>
                <a:ext uri="{FF2B5EF4-FFF2-40B4-BE49-F238E27FC236}">
                  <a16:creationId xmlns:a16="http://schemas.microsoft.com/office/drawing/2014/main" id="{EDC1CAF5-728D-7C41-A118-AEECAC2D9C4F}"/>
                </a:ext>
              </a:extLst>
            </p:cNvPr>
            <p:cNvSpPr txBox="1"/>
            <p:nvPr/>
          </p:nvSpPr>
          <p:spPr>
            <a:xfrm>
              <a:off x="1539760" y="4474851"/>
              <a:ext cx="2052759" cy="372619"/>
            </a:xfrm>
            <a:prstGeom prst="rect">
              <a:avLst/>
            </a:prstGeom>
            <a:noFill/>
          </p:spPr>
          <p:txBody>
            <a:bodyPr wrap="square" anchor="ctr">
              <a:normAutofit/>
            </a:bodyPr>
            <a:lstStyle/>
            <a:p>
              <a:r>
                <a:rPr lang="en-US" sz="1400">
                  <a:solidFill>
                    <a:srgbClr val="000000"/>
                  </a:solidFill>
                  <a:latin typeface="Noto Sans"/>
                </a:rPr>
                <a:t>Web Scraping with scrapy</a:t>
              </a:r>
              <a:endParaRPr lang="en-US" sz="1400"/>
            </a:p>
          </p:txBody>
        </p:sp>
        <p:sp>
          <p:nvSpPr>
            <p:cNvPr id="48" name="文本框 45">
              <a:extLst>
                <a:ext uri="{FF2B5EF4-FFF2-40B4-BE49-F238E27FC236}">
                  <a16:creationId xmlns:a16="http://schemas.microsoft.com/office/drawing/2014/main" id="{5789B9AA-96E8-0E4E-A5B7-1762E6276704}"/>
                </a:ext>
              </a:extLst>
            </p:cNvPr>
            <p:cNvSpPr txBox="1"/>
            <p:nvPr/>
          </p:nvSpPr>
          <p:spPr>
            <a:xfrm>
              <a:off x="6299782" y="3932016"/>
              <a:ext cx="2052759" cy="372619"/>
            </a:xfrm>
            <a:prstGeom prst="rect">
              <a:avLst/>
            </a:prstGeom>
            <a:noFill/>
          </p:spPr>
          <p:txBody>
            <a:bodyPr wrap="square" anchor="ctr">
              <a:normAutofit/>
            </a:bodyPr>
            <a:lstStyle/>
            <a:p>
              <a:r>
                <a:rPr lang="en-US" sz="1400">
                  <a:solidFill>
                    <a:srgbClr val="000000"/>
                  </a:solidFill>
                  <a:latin typeface="Noto Sans"/>
                </a:rPr>
                <a:t>Web Scraping with scrapy</a:t>
              </a:r>
              <a:endParaRPr lang="en-US" sz="1400"/>
            </a:p>
          </p:txBody>
        </p:sp>
        <p:sp>
          <p:nvSpPr>
            <p:cNvPr id="49" name="文本框 45">
              <a:extLst>
                <a:ext uri="{FF2B5EF4-FFF2-40B4-BE49-F238E27FC236}">
                  <a16:creationId xmlns:a16="http://schemas.microsoft.com/office/drawing/2014/main" id="{5F66D644-DB2E-F74B-8AA8-ACA717AC74CD}"/>
                </a:ext>
              </a:extLst>
            </p:cNvPr>
            <p:cNvSpPr txBox="1"/>
            <p:nvPr/>
          </p:nvSpPr>
          <p:spPr>
            <a:xfrm>
              <a:off x="6147734" y="1675419"/>
              <a:ext cx="2312698" cy="372619"/>
            </a:xfrm>
            <a:prstGeom prst="rect">
              <a:avLst/>
            </a:prstGeom>
            <a:noFill/>
          </p:spPr>
          <p:txBody>
            <a:bodyPr wrap="square" anchor="ctr">
              <a:normAutofit/>
            </a:bodyPr>
            <a:lstStyle/>
            <a:p>
              <a:r>
                <a:rPr lang="en-US" sz="1400">
                  <a:solidFill>
                    <a:srgbClr val="000000"/>
                  </a:solidFill>
                  <a:latin typeface="Noto Sans"/>
                </a:rPr>
                <a:t>Web Scraping with selenium</a:t>
              </a:r>
              <a:endParaRPr lang="en-US" sz="1400"/>
            </a:p>
          </p:txBody>
        </p:sp>
      </p:grpSp>
      <p:grpSp>
        <p:nvGrpSpPr>
          <p:cNvPr id="79" name="Group 32">
            <a:extLst>
              <a:ext uri="{FF2B5EF4-FFF2-40B4-BE49-F238E27FC236}">
                <a16:creationId xmlns:a16="http://schemas.microsoft.com/office/drawing/2014/main" id="{B453A175-3A51-3147-8490-AEB671393A95}"/>
              </a:ext>
            </a:extLst>
          </p:cNvPr>
          <p:cNvGrpSpPr/>
          <p:nvPr/>
        </p:nvGrpSpPr>
        <p:grpSpPr>
          <a:xfrm>
            <a:off x="4836732" y="4169801"/>
            <a:ext cx="1284019" cy="299410"/>
            <a:chOff x="5403632" y="2028913"/>
            <a:chExt cx="1712025" cy="399214"/>
          </a:xfrm>
        </p:grpSpPr>
        <p:grpSp>
          <p:nvGrpSpPr>
            <p:cNvPr id="80" name="Group 33">
              <a:extLst>
                <a:ext uri="{FF2B5EF4-FFF2-40B4-BE49-F238E27FC236}">
                  <a16:creationId xmlns:a16="http://schemas.microsoft.com/office/drawing/2014/main" id="{19E99148-8CED-764B-A95F-0977BAC261E4}"/>
                </a:ext>
              </a:extLst>
            </p:cNvPr>
            <p:cNvGrpSpPr/>
            <p:nvPr/>
          </p:nvGrpSpPr>
          <p:grpSpPr>
            <a:xfrm>
              <a:off x="5403632" y="2028913"/>
              <a:ext cx="399214" cy="399214"/>
              <a:chOff x="0" y="0"/>
              <a:chExt cx="767929" cy="767929"/>
            </a:xfrm>
          </p:grpSpPr>
          <p:sp>
            <p:nvSpPr>
              <p:cNvPr id="84" name="Freeform: Shape 37">
                <a:extLst>
                  <a:ext uri="{FF2B5EF4-FFF2-40B4-BE49-F238E27FC236}">
                    <a16:creationId xmlns:a16="http://schemas.microsoft.com/office/drawing/2014/main" id="{57EDF729-73D9-C94A-80BF-7B5625426DFF}"/>
                  </a:ext>
                </a:extLst>
              </p:cNvPr>
              <p:cNvSpPr/>
              <p:nvPr/>
            </p:nvSpPr>
            <p:spPr>
              <a:xfrm>
                <a:off x="0" y="0"/>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
            <p:nvSpPr>
              <p:cNvPr id="85" name="Freeform: Shape 38">
                <a:extLst>
                  <a:ext uri="{FF2B5EF4-FFF2-40B4-BE49-F238E27FC236}">
                    <a16:creationId xmlns:a16="http://schemas.microsoft.com/office/drawing/2014/main" id="{040B779F-2240-1040-8098-F34EF10BC6BE}"/>
                  </a:ext>
                </a:extLst>
              </p:cNvPr>
              <p:cNvSpPr/>
              <p:nvPr/>
            </p:nvSpPr>
            <p:spPr>
              <a:xfrm>
                <a:off x="234638" y="227334"/>
                <a:ext cx="298653" cy="31326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endParaRPr>
                  <a:cs typeface="+mn-ea"/>
                  <a:sym typeface="+mn-lt"/>
                </a:endParaRPr>
              </a:p>
            </p:txBody>
          </p:sp>
        </p:grpSp>
        <p:sp>
          <p:nvSpPr>
            <p:cNvPr id="82" name="Rectangle 35">
              <a:extLst>
                <a:ext uri="{FF2B5EF4-FFF2-40B4-BE49-F238E27FC236}">
                  <a16:creationId xmlns:a16="http://schemas.microsoft.com/office/drawing/2014/main" id="{96F029EA-0FCE-C54D-A981-C20A6D9DF082}"/>
                </a:ext>
              </a:extLst>
            </p:cNvPr>
            <p:cNvSpPr/>
            <p:nvPr/>
          </p:nvSpPr>
          <p:spPr>
            <a:xfrm>
              <a:off x="5747628" y="2132845"/>
              <a:ext cx="1368029" cy="215444"/>
            </a:xfrm>
            <a:prstGeom prst="rect">
              <a:avLst/>
            </a:prstGeom>
          </p:spPr>
          <p:txBody>
            <a:bodyPr wrap="none" lIns="144000" tIns="0" rIns="144000" bIns="0" anchor="ctr">
              <a:normAutofit fontScale="92500" lnSpcReduction="20000"/>
            </a:bodyPr>
            <a:lstStyle/>
            <a:p>
              <a:r>
                <a:rPr lang="en-US" sz="1400"/>
                <a:t>Are leading/following charts identified?</a:t>
              </a:r>
            </a:p>
          </p:txBody>
        </p:sp>
      </p:grpSp>
      <p:grpSp>
        <p:nvGrpSpPr>
          <p:cNvPr id="86" name="Group 39">
            <a:extLst>
              <a:ext uri="{FF2B5EF4-FFF2-40B4-BE49-F238E27FC236}">
                <a16:creationId xmlns:a16="http://schemas.microsoft.com/office/drawing/2014/main" id="{BB494C24-CBAC-D448-BDDE-929C7C6ECBF8}"/>
              </a:ext>
            </a:extLst>
          </p:cNvPr>
          <p:cNvGrpSpPr/>
          <p:nvPr/>
        </p:nvGrpSpPr>
        <p:grpSpPr>
          <a:xfrm>
            <a:off x="4836732" y="4504587"/>
            <a:ext cx="1290271" cy="299411"/>
            <a:chOff x="5403632" y="2796067"/>
            <a:chExt cx="1720361" cy="399214"/>
          </a:xfrm>
        </p:grpSpPr>
        <p:grpSp>
          <p:nvGrpSpPr>
            <p:cNvPr id="87" name="Group 40">
              <a:extLst>
                <a:ext uri="{FF2B5EF4-FFF2-40B4-BE49-F238E27FC236}">
                  <a16:creationId xmlns:a16="http://schemas.microsoft.com/office/drawing/2014/main" id="{DC819599-7BC6-0E47-926D-320CD52224A8}"/>
                </a:ext>
              </a:extLst>
            </p:cNvPr>
            <p:cNvGrpSpPr/>
            <p:nvPr/>
          </p:nvGrpSpPr>
          <p:grpSpPr>
            <a:xfrm>
              <a:off x="5403632" y="2796067"/>
              <a:ext cx="399214" cy="399214"/>
              <a:chOff x="0" y="-520357"/>
              <a:chExt cx="767929" cy="767929"/>
            </a:xfrm>
          </p:grpSpPr>
          <p:sp>
            <p:nvSpPr>
              <p:cNvPr id="91" name="Freeform: Shape 44">
                <a:extLst>
                  <a:ext uri="{FF2B5EF4-FFF2-40B4-BE49-F238E27FC236}">
                    <a16:creationId xmlns:a16="http://schemas.microsoft.com/office/drawing/2014/main" id="{B0AEEFB7-7CBB-2A4F-A937-3F77C9556F39}"/>
                  </a:ext>
                </a:extLst>
              </p:cNvPr>
              <p:cNvSpPr/>
              <p:nvPr/>
            </p:nvSpPr>
            <p:spPr>
              <a:xfrm>
                <a:off x="0" y="-520357"/>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cs typeface="+mn-ea"/>
                  <a:sym typeface="+mn-lt"/>
                </a:endParaRPr>
              </a:p>
            </p:txBody>
          </p:sp>
          <p:sp>
            <p:nvSpPr>
              <p:cNvPr id="92" name="Freeform: Shape 45">
                <a:extLst>
                  <a:ext uri="{FF2B5EF4-FFF2-40B4-BE49-F238E27FC236}">
                    <a16:creationId xmlns:a16="http://schemas.microsoft.com/office/drawing/2014/main" id="{32609046-118B-C04E-8EAC-AF7A51509288}"/>
                  </a:ext>
                </a:extLst>
              </p:cNvPr>
              <p:cNvSpPr/>
              <p:nvPr/>
            </p:nvSpPr>
            <p:spPr>
              <a:xfrm>
                <a:off x="234638" y="-297530"/>
                <a:ext cx="298653" cy="313262"/>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endParaRPr>
                  <a:cs typeface="+mn-ea"/>
                  <a:sym typeface="+mn-lt"/>
                </a:endParaRPr>
              </a:p>
            </p:txBody>
          </p:sp>
        </p:grpSp>
        <p:sp>
          <p:nvSpPr>
            <p:cNvPr id="89" name="Rectangle 42">
              <a:extLst>
                <a:ext uri="{FF2B5EF4-FFF2-40B4-BE49-F238E27FC236}">
                  <a16:creationId xmlns:a16="http://schemas.microsoft.com/office/drawing/2014/main" id="{408ED043-A141-DC49-8E1E-398E1CF3B3F7}"/>
                </a:ext>
              </a:extLst>
            </p:cNvPr>
            <p:cNvSpPr/>
            <p:nvPr/>
          </p:nvSpPr>
          <p:spPr>
            <a:xfrm>
              <a:off x="5755964" y="2914449"/>
              <a:ext cx="1368029" cy="215444"/>
            </a:xfrm>
            <a:prstGeom prst="rect">
              <a:avLst/>
            </a:prstGeom>
          </p:spPr>
          <p:txBody>
            <a:bodyPr wrap="none" lIns="144000" tIns="0" rIns="144000" bIns="0" anchor="ctr">
              <a:normAutofit fontScale="92500" lnSpcReduction="20000"/>
            </a:bodyPr>
            <a:lstStyle/>
            <a:p>
              <a:r>
                <a:rPr lang="en-US" sz="1400"/>
                <a:t>Is there a connection between each data?</a:t>
              </a:r>
              <a:endParaRPr lang="en-US" altLang="ko-KR" sz="10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9085635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4711011-6DFE-5D4E-850F-B8CAAEEF3539}"/>
              </a:ext>
            </a:extLst>
          </p:cNvPr>
          <p:cNvGrpSpPr/>
          <p:nvPr/>
        </p:nvGrpSpPr>
        <p:grpSpPr>
          <a:xfrm>
            <a:off x="470062" y="1059582"/>
            <a:ext cx="2656535" cy="3759977"/>
            <a:chOff x="3259445" y="1095341"/>
            <a:chExt cx="3542046" cy="5013302"/>
          </a:xfrm>
        </p:grpSpPr>
        <p:sp>
          <p:nvSpPr>
            <p:cNvPr id="4" name="Rectangle 6">
              <a:extLst>
                <a:ext uri="{FF2B5EF4-FFF2-40B4-BE49-F238E27FC236}">
                  <a16:creationId xmlns:a16="http://schemas.microsoft.com/office/drawing/2014/main" id="{9BF45664-FCAD-8741-948E-0FA7DEB59274}"/>
                </a:ext>
              </a:extLst>
            </p:cNvPr>
            <p:cNvSpPr>
              <a:spLocks/>
            </p:cNvSpPr>
            <p:nvPr/>
          </p:nvSpPr>
          <p:spPr bwMode="auto">
            <a:xfrm>
              <a:off x="4424153" y="5610244"/>
              <a:ext cx="1151380" cy="498399"/>
            </a:xfrm>
            <a:prstGeom prst="rect">
              <a:avLst/>
            </a:prstGeom>
            <a:solidFill>
              <a:schemeClr val="accent1"/>
            </a:solidFill>
            <a:ln w="9525">
              <a:noFill/>
              <a:miter lim="800000"/>
              <a:headEnd/>
              <a:tailEnd/>
            </a:ln>
          </p:spPr>
          <p:txBody>
            <a:bodyPr anchor="ctr"/>
            <a:lstStyle/>
            <a:p>
              <a:pPr algn="ctr"/>
              <a:endParaRPr>
                <a:cs typeface="+mn-ea"/>
                <a:sym typeface="+mn-lt"/>
              </a:endParaRPr>
            </a:p>
          </p:txBody>
        </p:sp>
        <p:sp>
          <p:nvSpPr>
            <p:cNvPr id="5" name="Rectangle 7">
              <a:extLst>
                <a:ext uri="{FF2B5EF4-FFF2-40B4-BE49-F238E27FC236}">
                  <a16:creationId xmlns:a16="http://schemas.microsoft.com/office/drawing/2014/main" id="{28899C2F-D737-BF4A-A3D6-15847929EDE5}"/>
                </a:ext>
              </a:extLst>
            </p:cNvPr>
            <p:cNvSpPr>
              <a:spLocks/>
            </p:cNvSpPr>
            <p:nvPr/>
          </p:nvSpPr>
          <p:spPr bwMode="auto">
            <a:xfrm>
              <a:off x="3304755" y="5221120"/>
              <a:ext cx="1146050" cy="887522"/>
            </a:xfrm>
            <a:prstGeom prst="rect">
              <a:avLst/>
            </a:prstGeom>
            <a:solidFill>
              <a:schemeClr val="accent2"/>
            </a:solidFill>
            <a:ln w="9525">
              <a:noFill/>
              <a:miter lim="800000"/>
              <a:headEnd/>
              <a:tailEnd/>
            </a:ln>
          </p:spPr>
          <p:txBody>
            <a:bodyPr anchor="ctr"/>
            <a:lstStyle/>
            <a:p>
              <a:pPr algn="ctr"/>
              <a:endParaRPr>
                <a:cs typeface="+mn-ea"/>
                <a:sym typeface="+mn-lt"/>
              </a:endParaRPr>
            </a:p>
          </p:txBody>
        </p:sp>
        <p:sp>
          <p:nvSpPr>
            <p:cNvPr id="9" name="Freeform: Shape 11">
              <a:extLst>
                <a:ext uri="{FF2B5EF4-FFF2-40B4-BE49-F238E27FC236}">
                  <a16:creationId xmlns:a16="http://schemas.microsoft.com/office/drawing/2014/main" id="{AA18FD62-65EF-5347-AC4E-F385D27A4184}"/>
                </a:ext>
              </a:extLst>
            </p:cNvPr>
            <p:cNvSpPr>
              <a:spLocks/>
            </p:cNvSpPr>
            <p:nvPr/>
          </p:nvSpPr>
          <p:spPr bwMode="auto">
            <a:xfrm>
              <a:off x="4789289" y="4341594"/>
              <a:ext cx="418443" cy="413111"/>
            </a:xfrm>
            <a:custGeom>
              <a:avLst/>
              <a:gdLst/>
              <a:ahLst/>
              <a:cxnLst>
                <a:cxn ang="0">
                  <a:pos x="55" y="121"/>
                </a:cxn>
                <a:cxn ang="0">
                  <a:pos x="111" y="61"/>
                </a:cxn>
                <a:cxn ang="0">
                  <a:pos x="55" y="0"/>
                </a:cxn>
                <a:cxn ang="0">
                  <a:pos x="0" y="61"/>
                </a:cxn>
                <a:cxn ang="0">
                  <a:pos x="55" y="121"/>
                </a:cxn>
              </a:cxnLst>
              <a:rect l="0" t="0" r="r" b="b"/>
              <a:pathLst>
                <a:path w="111" h="121">
                  <a:moveTo>
                    <a:pt x="55" y="121"/>
                  </a:moveTo>
                  <a:cubicBezTo>
                    <a:pt x="87" y="121"/>
                    <a:pt x="111" y="95"/>
                    <a:pt x="111" y="61"/>
                  </a:cubicBezTo>
                  <a:cubicBezTo>
                    <a:pt x="111" y="29"/>
                    <a:pt x="87" y="0"/>
                    <a:pt x="55" y="0"/>
                  </a:cubicBezTo>
                  <a:cubicBezTo>
                    <a:pt x="25" y="0"/>
                    <a:pt x="0" y="29"/>
                    <a:pt x="0" y="61"/>
                  </a:cubicBezTo>
                  <a:cubicBezTo>
                    <a:pt x="0" y="95"/>
                    <a:pt x="25" y="121"/>
                    <a:pt x="55" y="121"/>
                  </a:cubicBezTo>
                  <a:close/>
                </a:path>
              </a:pathLst>
            </a:custGeom>
            <a:solidFill>
              <a:schemeClr val="tx2"/>
            </a:solidFill>
            <a:ln w="9525">
              <a:noFill/>
              <a:round/>
              <a:headEnd/>
              <a:tailEnd/>
            </a:ln>
          </p:spPr>
          <p:txBody>
            <a:bodyPr anchor="ctr"/>
            <a:lstStyle/>
            <a:p>
              <a:pPr algn="ctr"/>
              <a:endParaRPr>
                <a:cs typeface="+mn-ea"/>
                <a:sym typeface="+mn-lt"/>
              </a:endParaRPr>
            </a:p>
          </p:txBody>
        </p:sp>
        <p:sp>
          <p:nvSpPr>
            <p:cNvPr id="10" name="Freeform: Shape 12">
              <a:extLst>
                <a:ext uri="{FF2B5EF4-FFF2-40B4-BE49-F238E27FC236}">
                  <a16:creationId xmlns:a16="http://schemas.microsoft.com/office/drawing/2014/main" id="{D2922817-1163-CF4C-A201-F02DF700A464}"/>
                </a:ext>
              </a:extLst>
            </p:cNvPr>
            <p:cNvSpPr>
              <a:spLocks/>
            </p:cNvSpPr>
            <p:nvPr/>
          </p:nvSpPr>
          <p:spPr bwMode="auto">
            <a:xfrm>
              <a:off x="5143765" y="5391695"/>
              <a:ext cx="213219" cy="554369"/>
            </a:xfrm>
            <a:custGeom>
              <a:avLst/>
              <a:gdLst/>
              <a:ahLst/>
              <a:cxnLst>
                <a:cxn ang="0">
                  <a:pos x="31" y="18"/>
                </a:cxn>
                <a:cxn ang="0">
                  <a:pos x="15" y="0"/>
                </a:cxn>
                <a:cxn ang="0">
                  <a:pos x="0" y="26"/>
                </a:cxn>
                <a:cxn ang="0">
                  <a:pos x="0" y="135"/>
                </a:cxn>
                <a:cxn ang="0">
                  <a:pos x="26" y="162"/>
                </a:cxn>
                <a:cxn ang="0">
                  <a:pos x="33" y="162"/>
                </a:cxn>
                <a:cxn ang="0">
                  <a:pos x="57" y="135"/>
                </a:cxn>
                <a:cxn ang="0">
                  <a:pos x="57" y="26"/>
                </a:cxn>
                <a:cxn ang="0">
                  <a:pos x="57" y="18"/>
                </a:cxn>
                <a:cxn ang="0">
                  <a:pos x="31" y="18"/>
                </a:cxn>
              </a:cxnLst>
              <a:rect l="0" t="0" r="r" b="b"/>
              <a:pathLst>
                <a:path w="57" h="162">
                  <a:moveTo>
                    <a:pt x="31" y="18"/>
                  </a:moveTo>
                  <a:cubicBezTo>
                    <a:pt x="24" y="15"/>
                    <a:pt x="19" y="8"/>
                    <a:pt x="15" y="0"/>
                  </a:cubicBezTo>
                  <a:cubicBezTo>
                    <a:pt x="5" y="4"/>
                    <a:pt x="0" y="15"/>
                    <a:pt x="0" y="26"/>
                  </a:cubicBezTo>
                  <a:cubicBezTo>
                    <a:pt x="0" y="135"/>
                    <a:pt x="0" y="135"/>
                    <a:pt x="0" y="135"/>
                  </a:cubicBezTo>
                  <a:cubicBezTo>
                    <a:pt x="0" y="149"/>
                    <a:pt x="11" y="162"/>
                    <a:pt x="26" y="162"/>
                  </a:cubicBezTo>
                  <a:cubicBezTo>
                    <a:pt x="33" y="162"/>
                    <a:pt x="33" y="162"/>
                    <a:pt x="33" y="162"/>
                  </a:cubicBezTo>
                  <a:cubicBezTo>
                    <a:pt x="47" y="162"/>
                    <a:pt x="57" y="149"/>
                    <a:pt x="57" y="135"/>
                  </a:cubicBezTo>
                  <a:cubicBezTo>
                    <a:pt x="57" y="26"/>
                    <a:pt x="57" y="26"/>
                    <a:pt x="57" y="26"/>
                  </a:cubicBezTo>
                  <a:cubicBezTo>
                    <a:pt x="57" y="25"/>
                    <a:pt x="57" y="23"/>
                    <a:pt x="57" y="18"/>
                  </a:cubicBezTo>
                  <a:cubicBezTo>
                    <a:pt x="49" y="23"/>
                    <a:pt x="40" y="23"/>
                    <a:pt x="31" y="18"/>
                  </a:cubicBezTo>
                  <a:close/>
                </a:path>
              </a:pathLst>
            </a:custGeom>
            <a:solidFill>
              <a:schemeClr val="tx2"/>
            </a:solidFill>
            <a:ln w="9525">
              <a:noFill/>
              <a:round/>
              <a:headEnd/>
              <a:tailEnd/>
            </a:ln>
          </p:spPr>
          <p:txBody>
            <a:bodyPr anchor="ctr"/>
            <a:lstStyle/>
            <a:p>
              <a:pPr algn="ctr"/>
              <a:endParaRPr>
                <a:cs typeface="+mn-ea"/>
                <a:sym typeface="+mn-lt"/>
              </a:endParaRPr>
            </a:p>
          </p:txBody>
        </p:sp>
        <p:sp>
          <p:nvSpPr>
            <p:cNvPr id="11" name="Freeform: Shape 13">
              <a:extLst>
                <a:ext uri="{FF2B5EF4-FFF2-40B4-BE49-F238E27FC236}">
                  <a16:creationId xmlns:a16="http://schemas.microsoft.com/office/drawing/2014/main" id="{48319FFF-8585-2C42-B1E4-FA1F3AE189BE}"/>
                </a:ext>
              </a:extLst>
            </p:cNvPr>
            <p:cNvSpPr>
              <a:spLocks/>
            </p:cNvSpPr>
            <p:nvPr/>
          </p:nvSpPr>
          <p:spPr bwMode="auto">
            <a:xfrm>
              <a:off x="4618713" y="5405020"/>
              <a:ext cx="223879" cy="541043"/>
            </a:xfrm>
            <a:custGeom>
              <a:avLst/>
              <a:gdLst/>
              <a:ahLst/>
              <a:cxnLst>
                <a:cxn ang="0">
                  <a:pos x="48" y="0"/>
                </a:cxn>
                <a:cxn ang="0">
                  <a:pos x="33" y="16"/>
                </a:cxn>
                <a:cxn ang="0">
                  <a:pos x="2" y="14"/>
                </a:cxn>
                <a:cxn ang="0">
                  <a:pos x="0" y="22"/>
                </a:cxn>
                <a:cxn ang="0">
                  <a:pos x="0" y="131"/>
                </a:cxn>
                <a:cxn ang="0">
                  <a:pos x="26" y="158"/>
                </a:cxn>
                <a:cxn ang="0">
                  <a:pos x="33" y="158"/>
                </a:cxn>
                <a:cxn ang="0">
                  <a:pos x="59" y="131"/>
                </a:cxn>
                <a:cxn ang="0">
                  <a:pos x="59" y="22"/>
                </a:cxn>
                <a:cxn ang="0">
                  <a:pos x="48" y="0"/>
                </a:cxn>
              </a:cxnLst>
              <a:rect l="0" t="0" r="r" b="b"/>
              <a:pathLst>
                <a:path w="59" h="158">
                  <a:moveTo>
                    <a:pt x="48" y="0"/>
                  </a:moveTo>
                  <a:cubicBezTo>
                    <a:pt x="45" y="6"/>
                    <a:pt x="41" y="12"/>
                    <a:pt x="33" y="16"/>
                  </a:cubicBezTo>
                  <a:cubicBezTo>
                    <a:pt x="22" y="21"/>
                    <a:pt x="10" y="21"/>
                    <a:pt x="2" y="14"/>
                  </a:cubicBezTo>
                  <a:cubicBezTo>
                    <a:pt x="0" y="16"/>
                    <a:pt x="0" y="19"/>
                    <a:pt x="0" y="22"/>
                  </a:cubicBezTo>
                  <a:cubicBezTo>
                    <a:pt x="0" y="131"/>
                    <a:pt x="0" y="131"/>
                    <a:pt x="0" y="131"/>
                  </a:cubicBezTo>
                  <a:cubicBezTo>
                    <a:pt x="0" y="145"/>
                    <a:pt x="10" y="158"/>
                    <a:pt x="26" y="158"/>
                  </a:cubicBezTo>
                  <a:cubicBezTo>
                    <a:pt x="33" y="158"/>
                    <a:pt x="33" y="158"/>
                    <a:pt x="33" y="158"/>
                  </a:cubicBezTo>
                  <a:cubicBezTo>
                    <a:pt x="48" y="158"/>
                    <a:pt x="59" y="145"/>
                    <a:pt x="59" y="131"/>
                  </a:cubicBezTo>
                  <a:cubicBezTo>
                    <a:pt x="59" y="22"/>
                    <a:pt x="59" y="22"/>
                    <a:pt x="59" y="22"/>
                  </a:cubicBezTo>
                  <a:cubicBezTo>
                    <a:pt x="59" y="14"/>
                    <a:pt x="56" y="6"/>
                    <a:pt x="48" y="0"/>
                  </a:cubicBezTo>
                  <a:close/>
                </a:path>
              </a:pathLst>
            </a:custGeom>
            <a:solidFill>
              <a:schemeClr val="tx2"/>
            </a:solidFill>
            <a:ln w="9525">
              <a:noFill/>
              <a:round/>
              <a:headEnd/>
              <a:tailEnd/>
            </a:ln>
          </p:spPr>
          <p:txBody>
            <a:bodyPr anchor="ctr"/>
            <a:lstStyle/>
            <a:p>
              <a:pPr algn="ctr"/>
              <a:endParaRPr>
                <a:cs typeface="+mn-ea"/>
                <a:sym typeface="+mn-lt"/>
              </a:endParaRPr>
            </a:p>
          </p:txBody>
        </p:sp>
        <p:sp>
          <p:nvSpPr>
            <p:cNvPr id="12" name="Freeform: Shape 14">
              <a:extLst>
                <a:ext uri="{FF2B5EF4-FFF2-40B4-BE49-F238E27FC236}">
                  <a16:creationId xmlns:a16="http://schemas.microsoft.com/office/drawing/2014/main" id="{D122AAFF-0F99-2342-A09C-443DDD54268B}"/>
                </a:ext>
              </a:extLst>
            </p:cNvPr>
            <p:cNvSpPr>
              <a:spLocks/>
            </p:cNvSpPr>
            <p:nvPr/>
          </p:nvSpPr>
          <p:spPr bwMode="auto">
            <a:xfrm>
              <a:off x="4450805" y="4549482"/>
              <a:ext cx="1098076" cy="1036775"/>
            </a:xfrm>
            <a:custGeom>
              <a:avLst/>
              <a:gdLst/>
              <a:ahLst/>
              <a:cxnLst>
                <a:cxn ang="0">
                  <a:pos x="289" y="130"/>
                </a:cxn>
                <a:cxn ang="0">
                  <a:pos x="264" y="69"/>
                </a:cxn>
                <a:cxn ang="0">
                  <a:pos x="241" y="16"/>
                </a:cxn>
                <a:cxn ang="0">
                  <a:pos x="217" y="0"/>
                </a:cxn>
                <a:cxn ang="0">
                  <a:pos x="211" y="0"/>
                </a:cxn>
                <a:cxn ang="0">
                  <a:pos x="145" y="73"/>
                </a:cxn>
                <a:cxn ang="0">
                  <a:pos x="78" y="0"/>
                </a:cxn>
                <a:cxn ang="0">
                  <a:pos x="73" y="0"/>
                </a:cxn>
                <a:cxn ang="0">
                  <a:pos x="49" y="16"/>
                </a:cxn>
                <a:cxn ang="0">
                  <a:pos x="28" y="69"/>
                </a:cxn>
                <a:cxn ang="0">
                  <a:pos x="2" y="130"/>
                </a:cxn>
                <a:cxn ang="0">
                  <a:pos x="0" y="140"/>
                </a:cxn>
                <a:cxn ang="0">
                  <a:pos x="2" y="151"/>
                </a:cxn>
                <a:cxn ang="0">
                  <a:pos x="42" y="239"/>
                </a:cxn>
                <a:cxn ang="0">
                  <a:pos x="73" y="251"/>
                </a:cxn>
                <a:cxn ang="0">
                  <a:pos x="82" y="216"/>
                </a:cxn>
                <a:cxn ang="0">
                  <a:pos x="49" y="140"/>
                </a:cxn>
                <a:cxn ang="0">
                  <a:pos x="55" y="124"/>
                </a:cxn>
                <a:cxn ang="0">
                  <a:pos x="73" y="83"/>
                </a:cxn>
                <a:cxn ang="0">
                  <a:pos x="73" y="162"/>
                </a:cxn>
                <a:cxn ang="0">
                  <a:pos x="95" y="214"/>
                </a:cxn>
                <a:cxn ang="0">
                  <a:pos x="99" y="237"/>
                </a:cxn>
                <a:cxn ang="0">
                  <a:pos x="117" y="272"/>
                </a:cxn>
                <a:cxn ang="0">
                  <a:pos x="117" y="304"/>
                </a:cxn>
                <a:cxn ang="0">
                  <a:pos x="169" y="304"/>
                </a:cxn>
                <a:cxn ang="0">
                  <a:pos x="169" y="272"/>
                </a:cxn>
                <a:cxn ang="0">
                  <a:pos x="195" y="235"/>
                </a:cxn>
                <a:cxn ang="0">
                  <a:pos x="199" y="212"/>
                </a:cxn>
                <a:cxn ang="0">
                  <a:pos x="217" y="168"/>
                </a:cxn>
                <a:cxn ang="0">
                  <a:pos x="217" y="81"/>
                </a:cxn>
                <a:cxn ang="0">
                  <a:pos x="236" y="126"/>
                </a:cxn>
                <a:cxn ang="0">
                  <a:pos x="241" y="140"/>
                </a:cxn>
                <a:cxn ang="0">
                  <a:pos x="208" y="216"/>
                </a:cxn>
                <a:cxn ang="0">
                  <a:pos x="220" y="251"/>
                </a:cxn>
                <a:cxn ang="0">
                  <a:pos x="251" y="239"/>
                </a:cxn>
                <a:cxn ang="0">
                  <a:pos x="289" y="151"/>
                </a:cxn>
                <a:cxn ang="0">
                  <a:pos x="289" y="140"/>
                </a:cxn>
                <a:cxn ang="0">
                  <a:pos x="289" y="130"/>
                </a:cxn>
              </a:cxnLst>
              <a:rect l="0" t="0" r="r" b="b"/>
              <a:pathLst>
                <a:path w="292" h="304">
                  <a:moveTo>
                    <a:pt x="289" y="130"/>
                  </a:moveTo>
                  <a:cubicBezTo>
                    <a:pt x="264" y="69"/>
                    <a:pt x="264" y="69"/>
                    <a:pt x="264" y="69"/>
                  </a:cubicBezTo>
                  <a:cubicBezTo>
                    <a:pt x="241" y="16"/>
                    <a:pt x="241" y="16"/>
                    <a:pt x="241" y="16"/>
                  </a:cubicBezTo>
                  <a:cubicBezTo>
                    <a:pt x="238" y="7"/>
                    <a:pt x="229" y="0"/>
                    <a:pt x="217" y="0"/>
                  </a:cubicBezTo>
                  <a:cubicBezTo>
                    <a:pt x="211" y="0"/>
                    <a:pt x="211" y="0"/>
                    <a:pt x="211" y="0"/>
                  </a:cubicBezTo>
                  <a:cubicBezTo>
                    <a:pt x="211" y="40"/>
                    <a:pt x="183" y="73"/>
                    <a:pt x="145" y="73"/>
                  </a:cubicBezTo>
                  <a:cubicBezTo>
                    <a:pt x="108" y="73"/>
                    <a:pt x="78" y="40"/>
                    <a:pt x="78" y="0"/>
                  </a:cubicBezTo>
                  <a:cubicBezTo>
                    <a:pt x="73" y="0"/>
                    <a:pt x="73" y="0"/>
                    <a:pt x="73" y="0"/>
                  </a:cubicBezTo>
                  <a:cubicBezTo>
                    <a:pt x="64" y="0"/>
                    <a:pt x="55" y="7"/>
                    <a:pt x="49" y="16"/>
                  </a:cubicBezTo>
                  <a:cubicBezTo>
                    <a:pt x="28" y="69"/>
                    <a:pt x="28" y="69"/>
                    <a:pt x="28" y="69"/>
                  </a:cubicBezTo>
                  <a:cubicBezTo>
                    <a:pt x="2" y="130"/>
                    <a:pt x="2" y="130"/>
                    <a:pt x="2" y="130"/>
                  </a:cubicBezTo>
                  <a:cubicBezTo>
                    <a:pt x="0" y="134"/>
                    <a:pt x="0" y="138"/>
                    <a:pt x="0" y="140"/>
                  </a:cubicBezTo>
                  <a:cubicBezTo>
                    <a:pt x="0" y="144"/>
                    <a:pt x="0" y="147"/>
                    <a:pt x="2" y="151"/>
                  </a:cubicBezTo>
                  <a:cubicBezTo>
                    <a:pt x="42" y="239"/>
                    <a:pt x="42" y="239"/>
                    <a:pt x="42" y="239"/>
                  </a:cubicBezTo>
                  <a:cubicBezTo>
                    <a:pt x="47" y="251"/>
                    <a:pt x="59" y="257"/>
                    <a:pt x="73" y="251"/>
                  </a:cubicBezTo>
                  <a:cubicBezTo>
                    <a:pt x="83" y="245"/>
                    <a:pt x="90" y="231"/>
                    <a:pt x="82" y="216"/>
                  </a:cubicBezTo>
                  <a:cubicBezTo>
                    <a:pt x="49" y="140"/>
                    <a:pt x="49" y="140"/>
                    <a:pt x="49" y="140"/>
                  </a:cubicBezTo>
                  <a:cubicBezTo>
                    <a:pt x="55" y="124"/>
                    <a:pt x="55" y="124"/>
                    <a:pt x="55" y="124"/>
                  </a:cubicBezTo>
                  <a:cubicBezTo>
                    <a:pt x="73" y="83"/>
                    <a:pt x="73" y="83"/>
                    <a:pt x="73" y="83"/>
                  </a:cubicBezTo>
                  <a:cubicBezTo>
                    <a:pt x="73" y="162"/>
                    <a:pt x="73" y="162"/>
                    <a:pt x="73" y="162"/>
                  </a:cubicBezTo>
                  <a:cubicBezTo>
                    <a:pt x="95" y="214"/>
                    <a:pt x="95" y="214"/>
                    <a:pt x="95" y="214"/>
                  </a:cubicBezTo>
                  <a:cubicBezTo>
                    <a:pt x="99" y="223"/>
                    <a:pt x="99" y="229"/>
                    <a:pt x="99" y="237"/>
                  </a:cubicBezTo>
                  <a:cubicBezTo>
                    <a:pt x="109" y="242"/>
                    <a:pt x="117" y="257"/>
                    <a:pt x="117" y="272"/>
                  </a:cubicBezTo>
                  <a:cubicBezTo>
                    <a:pt x="117" y="304"/>
                    <a:pt x="117" y="304"/>
                    <a:pt x="117" y="304"/>
                  </a:cubicBezTo>
                  <a:cubicBezTo>
                    <a:pt x="169" y="304"/>
                    <a:pt x="169" y="304"/>
                    <a:pt x="169" y="304"/>
                  </a:cubicBezTo>
                  <a:cubicBezTo>
                    <a:pt x="169" y="272"/>
                    <a:pt x="169" y="272"/>
                    <a:pt x="169" y="272"/>
                  </a:cubicBezTo>
                  <a:cubicBezTo>
                    <a:pt x="169" y="255"/>
                    <a:pt x="180" y="239"/>
                    <a:pt x="195" y="235"/>
                  </a:cubicBezTo>
                  <a:cubicBezTo>
                    <a:pt x="195" y="227"/>
                    <a:pt x="195" y="221"/>
                    <a:pt x="199" y="212"/>
                  </a:cubicBezTo>
                  <a:cubicBezTo>
                    <a:pt x="217" y="168"/>
                    <a:pt x="217" y="168"/>
                    <a:pt x="217" y="168"/>
                  </a:cubicBezTo>
                  <a:cubicBezTo>
                    <a:pt x="217" y="81"/>
                    <a:pt x="217" y="81"/>
                    <a:pt x="217" y="81"/>
                  </a:cubicBezTo>
                  <a:cubicBezTo>
                    <a:pt x="236" y="126"/>
                    <a:pt x="236" y="126"/>
                    <a:pt x="236" y="126"/>
                  </a:cubicBezTo>
                  <a:cubicBezTo>
                    <a:pt x="241" y="140"/>
                    <a:pt x="241" y="140"/>
                    <a:pt x="241" y="140"/>
                  </a:cubicBezTo>
                  <a:cubicBezTo>
                    <a:pt x="208" y="216"/>
                    <a:pt x="208" y="216"/>
                    <a:pt x="208" y="216"/>
                  </a:cubicBezTo>
                  <a:cubicBezTo>
                    <a:pt x="203" y="231"/>
                    <a:pt x="208" y="245"/>
                    <a:pt x="220" y="251"/>
                  </a:cubicBezTo>
                  <a:cubicBezTo>
                    <a:pt x="231" y="257"/>
                    <a:pt x="245" y="251"/>
                    <a:pt x="251" y="239"/>
                  </a:cubicBezTo>
                  <a:cubicBezTo>
                    <a:pt x="289" y="151"/>
                    <a:pt x="289" y="151"/>
                    <a:pt x="289" y="151"/>
                  </a:cubicBezTo>
                  <a:cubicBezTo>
                    <a:pt x="289" y="147"/>
                    <a:pt x="292" y="144"/>
                    <a:pt x="289" y="140"/>
                  </a:cubicBezTo>
                  <a:cubicBezTo>
                    <a:pt x="292" y="138"/>
                    <a:pt x="289" y="134"/>
                    <a:pt x="289" y="130"/>
                  </a:cubicBezTo>
                  <a:close/>
                </a:path>
              </a:pathLst>
            </a:custGeom>
            <a:solidFill>
              <a:schemeClr val="tx2"/>
            </a:solidFill>
            <a:ln w="9525">
              <a:noFill/>
              <a:round/>
              <a:headEnd/>
              <a:tailEnd/>
            </a:ln>
          </p:spPr>
          <p:txBody>
            <a:bodyPr anchor="ctr"/>
            <a:lstStyle/>
            <a:p>
              <a:pPr algn="ctr"/>
              <a:endParaRPr>
                <a:cs typeface="+mn-ea"/>
                <a:sym typeface="+mn-lt"/>
              </a:endParaRPr>
            </a:p>
          </p:txBody>
        </p:sp>
        <p:sp>
          <p:nvSpPr>
            <p:cNvPr id="13" name="Freeform: Shape 15">
              <a:extLst>
                <a:ext uri="{FF2B5EF4-FFF2-40B4-BE49-F238E27FC236}">
                  <a16:creationId xmlns:a16="http://schemas.microsoft.com/office/drawing/2014/main" id="{DF3C2782-07BA-AA4B-97B2-7FEF4A6F27FA}"/>
                </a:ext>
              </a:extLst>
            </p:cNvPr>
            <p:cNvSpPr>
              <a:spLocks/>
            </p:cNvSpPr>
            <p:nvPr/>
          </p:nvSpPr>
          <p:spPr bwMode="auto">
            <a:xfrm>
              <a:off x="3328742" y="2603862"/>
              <a:ext cx="1122063" cy="2593271"/>
            </a:xfrm>
            <a:custGeom>
              <a:avLst/>
              <a:gdLst/>
              <a:ahLst/>
              <a:cxnLst>
                <a:cxn ang="0">
                  <a:pos x="276" y="0"/>
                </a:cxn>
                <a:cxn ang="0">
                  <a:pos x="253" y="25"/>
                </a:cxn>
                <a:cxn ang="0">
                  <a:pos x="253" y="114"/>
                </a:cxn>
                <a:cxn ang="0">
                  <a:pos x="193" y="205"/>
                </a:cxn>
                <a:cxn ang="0">
                  <a:pos x="106" y="205"/>
                </a:cxn>
                <a:cxn ang="0">
                  <a:pos x="48" y="117"/>
                </a:cxn>
                <a:cxn ang="0">
                  <a:pos x="48" y="25"/>
                </a:cxn>
                <a:cxn ang="0">
                  <a:pos x="24" y="0"/>
                </a:cxn>
                <a:cxn ang="0">
                  <a:pos x="0" y="25"/>
                </a:cxn>
                <a:cxn ang="0">
                  <a:pos x="0" y="122"/>
                </a:cxn>
                <a:cxn ang="0">
                  <a:pos x="0" y="124"/>
                </a:cxn>
                <a:cxn ang="0">
                  <a:pos x="2" y="132"/>
                </a:cxn>
                <a:cxn ang="0">
                  <a:pos x="2" y="135"/>
                </a:cxn>
                <a:cxn ang="0">
                  <a:pos x="5" y="139"/>
                </a:cxn>
                <a:cxn ang="0">
                  <a:pos x="72" y="243"/>
                </a:cxn>
                <a:cxn ang="0">
                  <a:pos x="77" y="248"/>
                </a:cxn>
                <a:cxn ang="0">
                  <a:pos x="77" y="503"/>
                </a:cxn>
                <a:cxn ang="0">
                  <a:pos x="77" y="511"/>
                </a:cxn>
                <a:cxn ang="0">
                  <a:pos x="77" y="614"/>
                </a:cxn>
                <a:cxn ang="0">
                  <a:pos x="78" y="618"/>
                </a:cxn>
                <a:cxn ang="0">
                  <a:pos x="77" y="622"/>
                </a:cxn>
                <a:cxn ang="0">
                  <a:pos x="77" y="732"/>
                </a:cxn>
                <a:cxn ang="0">
                  <a:pos x="102" y="760"/>
                </a:cxn>
                <a:cxn ang="0">
                  <a:pos x="110" y="760"/>
                </a:cxn>
                <a:cxn ang="0">
                  <a:pos x="136" y="732"/>
                </a:cxn>
                <a:cxn ang="0">
                  <a:pos x="136" y="622"/>
                </a:cxn>
                <a:cxn ang="0">
                  <a:pos x="136" y="618"/>
                </a:cxn>
                <a:cxn ang="0">
                  <a:pos x="136" y="614"/>
                </a:cxn>
                <a:cxn ang="0">
                  <a:pos x="136" y="511"/>
                </a:cxn>
                <a:cxn ang="0">
                  <a:pos x="166" y="511"/>
                </a:cxn>
                <a:cxn ang="0">
                  <a:pos x="166" y="614"/>
                </a:cxn>
                <a:cxn ang="0">
                  <a:pos x="166" y="618"/>
                </a:cxn>
                <a:cxn ang="0">
                  <a:pos x="166" y="622"/>
                </a:cxn>
                <a:cxn ang="0">
                  <a:pos x="166" y="732"/>
                </a:cxn>
                <a:cxn ang="0">
                  <a:pos x="191" y="760"/>
                </a:cxn>
                <a:cxn ang="0">
                  <a:pos x="198" y="760"/>
                </a:cxn>
                <a:cxn ang="0">
                  <a:pos x="224" y="732"/>
                </a:cxn>
                <a:cxn ang="0">
                  <a:pos x="224" y="622"/>
                </a:cxn>
                <a:cxn ang="0">
                  <a:pos x="224" y="618"/>
                </a:cxn>
                <a:cxn ang="0">
                  <a:pos x="224" y="614"/>
                </a:cxn>
                <a:cxn ang="0">
                  <a:pos x="224" y="511"/>
                </a:cxn>
                <a:cxn ang="0">
                  <a:pos x="224" y="503"/>
                </a:cxn>
                <a:cxn ang="0">
                  <a:pos x="224" y="243"/>
                </a:cxn>
                <a:cxn ang="0">
                  <a:pos x="228" y="243"/>
                </a:cxn>
                <a:cxn ang="0">
                  <a:pos x="295" y="139"/>
                </a:cxn>
                <a:cxn ang="0">
                  <a:pos x="297" y="132"/>
                </a:cxn>
                <a:cxn ang="0">
                  <a:pos x="298" y="124"/>
                </a:cxn>
                <a:cxn ang="0">
                  <a:pos x="298" y="122"/>
                </a:cxn>
                <a:cxn ang="0">
                  <a:pos x="298" y="25"/>
                </a:cxn>
                <a:cxn ang="0">
                  <a:pos x="276" y="0"/>
                </a:cxn>
              </a:cxnLst>
              <a:rect l="0" t="0" r="r" b="b"/>
              <a:pathLst>
                <a:path w="298" h="760">
                  <a:moveTo>
                    <a:pt x="276" y="0"/>
                  </a:moveTo>
                  <a:cubicBezTo>
                    <a:pt x="264" y="0"/>
                    <a:pt x="253" y="11"/>
                    <a:pt x="253" y="25"/>
                  </a:cubicBezTo>
                  <a:cubicBezTo>
                    <a:pt x="253" y="114"/>
                    <a:pt x="253" y="114"/>
                    <a:pt x="253" y="114"/>
                  </a:cubicBezTo>
                  <a:cubicBezTo>
                    <a:pt x="193" y="205"/>
                    <a:pt x="193" y="205"/>
                    <a:pt x="193" y="205"/>
                  </a:cubicBezTo>
                  <a:cubicBezTo>
                    <a:pt x="106" y="205"/>
                    <a:pt x="106" y="205"/>
                    <a:pt x="106" y="205"/>
                  </a:cubicBezTo>
                  <a:cubicBezTo>
                    <a:pt x="48" y="117"/>
                    <a:pt x="48" y="117"/>
                    <a:pt x="48" y="117"/>
                  </a:cubicBezTo>
                  <a:cubicBezTo>
                    <a:pt x="48" y="25"/>
                    <a:pt x="48" y="25"/>
                    <a:pt x="48" y="25"/>
                  </a:cubicBezTo>
                  <a:cubicBezTo>
                    <a:pt x="48" y="11"/>
                    <a:pt x="37" y="0"/>
                    <a:pt x="24" y="0"/>
                  </a:cubicBezTo>
                  <a:cubicBezTo>
                    <a:pt x="11" y="0"/>
                    <a:pt x="0" y="11"/>
                    <a:pt x="0" y="25"/>
                  </a:cubicBezTo>
                  <a:cubicBezTo>
                    <a:pt x="0" y="122"/>
                    <a:pt x="0" y="122"/>
                    <a:pt x="0" y="122"/>
                  </a:cubicBezTo>
                  <a:cubicBezTo>
                    <a:pt x="0" y="124"/>
                    <a:pt x="0" y="124"/>
                    <a:pt x="0" y="124"/>
                  </a:cubicBezTo>
                  <a:cubicBezTo>
                    <a:pt x="0" y="128"/>
                    <a:pt x="2" y="130"/>
                    <a:pt x="2" y="132"/>
                  </a:cubicBezTo>
                  <a:cubicBezTo>
                    <a:pt x="2" y="132"/>
                    <a:pt x="2" y="132"/>
                    <a:pt x="2" y="135"/>
                  </a:cubicBezTo>
                  <a:cubicBezTo>
                    <a:pt x="3" y="136"/>
                    <a:pt x="3" y="136"/>
                    <a:pt x="5" y="139"/>
                  </a:cubicBezTo>
                  <a:cubicBezTo>
                    <a:pt x="72" y="243"/>
                    <a:pt x="72" y="243"/>
                    <a:pt x="72" y="243"/>
                  </a:cubicBezTo>
                  <a:cubicBezTo>
                    <a:pt x="72" y="243"/>
                    <a:pt x="74" y="246"/>
                    <a:pt x="77" y="248"/>
                  </a:cubicBezTo>
                  <a:cubicBezTo>
                    <a:pt x="77" y="503"/>
                    <a:pt x="77" y="503"/>
                    <a:pt x="77" y="503"/>
                  </a:cubicBezTo>
                  <a:cubicBezTo>
                    <a:pt x="77" y="511"/>
                    <a:pt x="77" y="511"/>
                    <a:pt x="77" y="511"/>
                  </a:cubicBezTo>
                  <a:cubicBezTo>
                    <a:pt x="77" y="614"/>
                    <a:pt x="77" y="614"/>
                    <a:pt x="77" y="614"/>
                  </a:cubicBezTo>
                  <a:cubicBezTo>
                    <a:pt x="77" y="617"/>
                    <a:pt x="78" y="617"/>
                    <a:pt x="78" y="618"/>
                  </a:cubicBezTo>
                  <a:cubicBezTo>
                    <a:pt x="77" y="622"/>
                    <a:pt x="77" y="622"/>
                    <a:pt x="77" y="622"/>
                  </a:cubicBezTo>
                  <a:cubicBezTo>
                    <a:pt x="77" y="732"/>
                    <a:pt x="77" y="732"/>
                    <a:pt x="77" y="732"/>
                  </a:cubicBezTo>
                  <a:cubicBezTo>
                    <a:pt x="77" y="749"/>
                    <a:pt x="90" y="760"/>
                    <a:pt x="102" y="760"/>
                  </a:cubicBezTo>
                  <a:cubicBezTo>
                    <a:pt x="110" y="760"/>
                    <a:pt x="110" y="760"/>
                    <a:pt x="110" y="760"/>
                  </a:cubicBezTo>
                  <a:cubicBezTo>
                    <a:pt x="124" y="760"/>
                    <a:pt x="136" y="749"/>
                    <a:pt x="136" y="732"/>
                  </a:cubicBezTo>
                  <a:cubicBezTo>
                    <a:pt x="136" y="622"/>
                    <a:pt x="136" y="622"/>
                    <a:pt x="136" y="622"/>
                  </a:cubicBezTo>
                  <a:cubicBezTo>
                    <a:pt x="136" y="618"/>
                    <a:pt x="136" y="618"/>
                    <a:pt x="136" y="618"/>
                  </a:cubicBezTo>
                  <a:cubicBezTo>
                    <a:pt x="136" y="617"/>
                    <a:pt x="136" y="617"/>
                    <a:pt x="136" y="614"/>
                  </a:cubicBezTo>
                  <a:cubicBezTo>
                    <a:pt x="136" y="511"/>
                    <a:pt x="136" y="511"/>
                    <a:pt x="136" y="511"/>
                  </a:cubicBezTo>
                  <a:cubicBezTo>
                    <a:pt x="166" y="511"/>
                    <a:pt x="166" y="511"/>
                    <a:pt x="166" y="511"/>
                  </a:cubicBezTo>
                  <a:cubicBezTo>
                    <a:pt x="166" y="614"/>
                    <a:pt x="166" y="614"/>
                    <a:pt x="166" y="614"/>
                  </a:cubicBezTo>
                  <a:cubicBezTo>
                    <a:pt x="166" y="617"/>
                    <a:pt x="166" y="617"/>
                    <a:pt x="166" y="618"/>
                  </a:cubicBezTo>
                  <a:cubicBezTo>
                    <a:pt x="166" y="622"/>
                    <a:pt x="166" y="622"/>
                    <a:pt x="166" y="622"/>
                  </a:cubicBezTo>
                  <a:cubicBezTo>
                    <a:pt x="166" y="732"/>
                    <a:pt x="166" y="732"/>
                    <a:pt x="166" y="732"/>
                  </a:cubicBezTo>
                  <a:cubicBezTo>
                    <a:pt x="166" y="749"/>
                    <a:pt x="177" y="760"/>
                    <a:pt x="191" y="760"/>
                  </a:cubicBezTo>
                  <a:cubicBezTo>
                    <a:pt x="198" y="760"/>
                    <a:pt x="198" y="760"/>
                    <a:pt x="198" y="760"/>
                  </a:cubicBezTo>
                  <a:cubicBezTo>
                    <a:pt x="214" y="760"/>
                    <a:pt x="224" y="749"/>
                    <a:pt x="224" y="732"/>
                  </a:cubicBezTo>
                  <a:cubicBezTo>
                    <a:pt x="224" y="622"/>
                    <a:pt x="224" y="622"/>
                    <a:pt x="224" y="622"/>
                  </a:cubicBezTo>
                  <a:cubicBezTo>
                    <a:pt x="224" y="618"/>
                    <a:pt x="224" y="618"/>
                    <a:pt x="224" y="618"/>
                  </a:cubicBezTo>
                  <a:cubicBezTo>
                    <a:pt x="224" y="617"/>
                    <a:pt x="224" y="617"/>
                    <a:pt x="224" y="614"/>
                  </a:cubicBezTo>
                  <a:cubicBezTo>
                    <a:pt x="224" y="511"/>
                    <a:pt x="224" y="511"/>
                    <a:pt x="224" y="511"/>
                  </a:cubicBezTo>
                  <a:cubicBezTo>
                    <a:pt x="224" y="503"/>
                    <a:pt x="224" y="503"/>
                    <a:pt x="224" y="503"/>
                  </a:cubicBezTo>
                  <a:cubicBezTo>
                    <a:pt x="224" y="243"/>
                    <a:pt x="224" y="243"/>
                    <a:pt x="224" y="243"/>
                  </a:cubicBezTo>
                  <a:cubicBezTo>
                    <a:pt x="227" y="243"/>
                    <a:pt x="227" y="243"/>
                    <a:pt x="228" y="243"/>
                  </a:cubicBezTo>
                  <a:cubicBezTo>
                    <a:pt x="295" y="139"/>
                    <a:pt x="295" y="139"/>
                    <a:pt x="295" y="139"/>
                  </a:cubicBezTo>
                  <a:cubicBezTo>
                    <a:pt x="295" y="136"/>
                    <a:pt x="297" y="135"/>
                    <a:pt x="297" y="132"/>
                  </a:cubicBezTo>
                  <a:cubicBezTo>
                    <a:pt x="298" y="128"/>
                    <a:pt x="298" y="126"/>
                    <a:pt x="298" y="124"/>
                  </a:cubicBezTo>
                  <a:cubicBezTo>
                    <a:pt x="298" y="122"/>
                    <a:pt x="298" y="122"/>
                    <a:pt x="298" y="122"/>
                  </a:cubicBezTo>
                  <a:cubicBezTo>
                    <a:pt x="298" y="25"/>
                    <a:pt x="298" y="25"/>
                    <a:pt x="298" y="25"/>
                  </a:cubicBezTo>
                  <a:cubicBezTo>
                    <a:pt x="298" y="11"/>
                    <a:pt x="290" y="0"/>
                    <a:pt x="276" y="0"/>
                  </a:cubicBezTo>
                  <a:close/>
                </a:path>
              </a:pathLst>
            </a:custGeom>
            <a:solidFill>
              <a:schemeClr val="tx2"/>
            </a:solidFill>
            <a:ln w="9525">
              <a:noFill/>
              <a:round/>
              <a:headEnd/>
              <a:tailEnd/>
            </a:ln>
          </p:spPr>
          <p:txBody>
            <a:bodyPr anchor="ctr"/>
            <a:lstStyle/>
            <a:p>
              <a:pPr algn="ctr"/>
              <a:endParaRPr>
                <a:cs typeface="+mn-ea"/>
                <a:sym typeface="+mn-lt"/>
              </a:endParaRPr>
            </a:p>
          </p:txBody>
        </p:sp>
        <p:sp>
          <p:nvSpPr>
            <p:cNvPr id="14" name="Oval 16">
              <a:extLst>
                <a:ext uri="{FF2B5EF4-FFF2-40B4-BE49-F238E27FC236}">
                  <a16:creationId xmlns:a16="http://schemas.microsoft.com/office/drawing/2014/main" id="{2693DB03-6A99-F843-A8AA-5C35B80E9E75}"/>
                </a:ext>
              </a:extLst>
            </p:cNvPr>
            <p:cNvSpPr>
              <a:spLocks/>
            </p:cNvSpPr>
            <p:nvPr/>
          </p:nvSpPr>
          <p:spPr bwMode="auto">
            <a:xfrm>
              <a:off x="3685882" y="2825077"/>
              <a:ext cx="421106" cy="415776"/>
            </a:xfrm>
            <a:prstGeom prst="ellipse">
              <a:avLst/>
            </a:prstGeom>
            <a:solidFill>
              <a:schemeClr val="tx2"/>
            </a:solidFill>
            <a:ln w="9525">
              <a:noFill/>
              <a:round/>
              <a:headEnd/>
              <a:tailEnd/>
            </a:ln>
          </p:spPr>
          <p:txBody>
            <a:bodyPr anchor="ctr"/>
            <a:lstStyle/>
            <a:p>
              <a:pPr algn="ctr"/>
              <a:endParaRPr>
                <a:cs typeface="+mn-ea"/>
                <a:sym typeface="+mn-lt"/>
              </a:endParaRPr>
            </a:p>
          </p:txBody>
        </p:sp>
        <p:sp>
          <p:nvSpPr>
            <p:cNvPr id="17" name="Oval 19">
              <a:extLst>
                <a:ext uri="{FF2B5EF4-FFF2-40B4-BE49-F238E27FC236}">
                  <a16:creationId xmlns:a16="http://schemas.microsoft.com/office/drawing/2014/main" id="{9CE3FCA6-F87D-D249-BD56-53B9795D346D}"/>
                </a:ext>
              </a:extLst>
            </p:cNvPr>
            <p:cNvSpPr>
              <a:spLocks/>
            </p:cNvSpPr>
            <p:nvPr/>
          </p:nvSpPr>
          <p:spPr bwMode="auto">
            <a:xfrm>
              <a:off x="5578150" y="3052939"/>
              <a:ext cx="1223341" cy="1207351"/>
            </a:xfrm>
            <a:prstGeom prst="ellipse">
              <a:avLst/>
            </a:prstGeom>
            <a:solidFill>
              <a:schemeClr val="accent1"/>
            </a:solidFill>
            <a:ln w="9525">
              <a:noFill/>
              <a:round/>
              <a:headEnd/>
              <a:tailEnd/>
            </a:ln>
          </p:spPr>
          <p:txBody>
            <a:bodyPr lIns="0" rIns="0" anchor="ctr"/>
            <a:lstStyle/>
            <a:p>
              <a:pPr algn="ctr"/>
              <a:r>
                <a:rPr lang="en-US" sz="1400">
                  <a:cs typeface="+mn-ea"/>
                  <a:sym typeface="+mn-lt"/>
                </a:rPr>
                <a:t>Melon</a:t>
              </a:r>
              <a:endParaRPr sz="1400">
                <a:cs typeface="+mn-ea"/>
                <a:sym typeface="+mn-lt"/>
              </a:endParaRPr>
            </a:p>
          </p:txBody>
        </p:sp>
        <p:sp>
          <p:nvSpPr>
            <p:cNvPr id="18" name="Freeform: Shape 20">
              <a:extLst>
                <a:ext uri="{FF2B5EF4-FFF2-40B4-BE49-F238E27FC236}">
                  <a16:creationId xmlns:a16="http://schemas.microsoft.com/office/drawing/2014/main" id="{47752FBA-8D8A-7B43-83F5-B6D862734842}"/>
                </a:ext>
              </a:extLst>
            </p:cNvPr>
            <p:cNvSpPr>
              <a:spLocks/>
            </p:cNvSpPr>
            <p:nvPr/>
          </p:nvSpPr>
          <p:spPr bwMode="auto">
            <a:xfrm rot="5226538">
              <a:off x="5490271" y="3875315"/>
              <a:ext cx="647651" cy="644987"/>
            </a:xfrm>
            <a:custGeom>
              <a:avLst/>
              <a:gdLst/>
              <a:ahLst/>
              <a:cxnLst>
                <a:cxn ang="0">
                  <a:pos x="4" y="56"/>
                </a:cxn>
                <a:cxn ang="0">
                  <a:pos x="13" y="53"/>
                </a:cxn>
                <a:cxn ang="0">
                  <a:pos x="19" y="40"/>
                </a:cxn>
                <a:cxn ang="0">
                  <a:pos x="39" y="20"/>
                </a:cxn>
                <a:cxn ang="0">
                  <a:pos x="51" y="11"/>
                </a:cxn>
                <a:cxn ang="0">
                  <a:pos x="55" y="2"/>
                </a:cxn>
                <a:cxn ang="0">
                  <a:pos x="67" y="6"/>
                </a:cxn>
                <a:cxn ang="0">
                  <a:pos x="168" y="172"/>
                </a:cxn>
                <a:cxn ang="0">
                  <a:pos x="168" y="182"/>
                </a:cxn>
                <a:cxn ang="0">
                  <a:pos x="168" y="185"/>
                </a:cxn>
                <a:cxn ang="0">
                  <a:pos x="165" y="187"/>
                </a:cxn>
                <a:cxn ang="0">
                  <a:pos x="156" y="187"/>
                </a:cxn>
                <a:cxn ang="0">
                  <a:pos x="7" y="70"/>
                </a:cxn>
                <a:cxn ang="0">
                  <a:pos x="4" y="56"/>
                </a:cxn>
              </a:cxnLst>
              <a:rect l="0" t="0" r="r" b="b"/>
              <a:pathLst>
                <a:path w="172" h="189">
                  <a:moveTo>
                    <a:pt x="4" y="56"/>
                  </a:moveTo>
                  <a:cubicBezTo>
                    <a:pt x="7" y="54"/>
                    <a:pt x="9" y="53"/>
                    <a:pt x="13" y="53"/>
                  </a:cubicBezTo>
                  <a:cubicBezTo>
                    <a:pt x="13" y="48"/>
                    <a:pt x="15" y="45"/>
                    <a:pt x="19" y="40"/>
                  </a:cubicBezTo>
                  <a:cubicBezTo>
                    <a:pt x="39" y="20"/>
                    <a:pt x="39" y="20"/>
                    <a:pt x="39" y="20"/>
                  </a:cubicBezTo>
                  <a:cubicBezTo>
                    <a:pt x="44" y="15"/>
                    <a:pt x="47" y="14"/>
                    <a:pt x="51" y="11"/>
                  </a:cubicBezTo>
                  <a:cubicBezTo>
                    <a:pt x="51" y="8"/>
                    <a:pt x="53" y="4"/>
                    <a:pt x="55" y="2"/>
                  </a:cubicBezTo>
                  <a:cubicBezTo>
                    <a:pt x="58" y="0"/>
                    <a:pt x="63" y="0"/>
                    <a:pt x="67" y="6"/>
                  </a:cubicBezTo>
                  <a:cubicBezTo>
                    <a:pt x="168" y="172"/>
                    <a:pt x="168" y="172"/>
                    <a:pt x="168" y="172"/>
                  </a:cubicBezTo>
                  <a:cubicBezTo>
                    <a:pt x="172" y="177"/>
                    <a:pt x="172" y="180"/>
                    <a:pt x="168" y="182"/>
                  </a:cubicBezTo>
                  <a:cubicBezTo>
                    <a:pt x="168" y="185"/>
                    <a:pt x="168" y="185"/>
                    <a:pt x="168" y="185"/>
                  </a:cubicBezTo>
                  <a:cubicBezTo>
                    <a:pt x="168" y="185"/>
                    <a:pt x="165" y="185"/>
                    <a:pt x="165" y="187"/>
                  </a:cubicBezTo>
                  <a:cubicBezTo>
                    <a:pt x="162" y="189"/>
                    <a:pt x="158" y="189"/>
                    <a:pt x="156" y="187"/>
                  </a:cubicBezTo>
                  <a:cubicBezTo>
                    <a:pt x="7" y="70"/>
                    <a:pt x="7" y="70"/>
                    <a:pt x="7" y="70"/>
                  </a:cubicBezTo>
                  <a:cubicBezTo>
                    <a:pt x="3" y="66"/>
                    <a:pt x="0" y="61"/>
                    <a:pt x="4" y="56"/>
                  </a:cubicBezTo>
                  <a:close/>
                </a:path>
              </a:pathLst>
            </a:custGeom>
            <a:solidFill>
              <a:schemeClr val="accent1"/>
            </a:solidFill>
            <a:ln w="9525">
              <a:noFill/>
              <a:round/>
              <a:headEnd/>
              <a:tailEnd/>
            </a:ln>
          </p:spPr>
          <p:txBody>
            <a:bodyPr anchor="ctr"/>
            <a:lstStyle/>
            <a:p>
              <a:pPr algn="ctr"/>
              <a:endParaRPr>
                <a:cs typeface="+mn-ea"/>
                <a:sym typeface="+mn-lt"/>
              </a:endParaRPr>
            </a:p>
          </p:txBody>
        </p:sp>
        <p:sp>
          <p:nvSpPr>
            <p:cNvPr id="19" name="Freeform: Shape 21">
              <a:extLst>
                <a:ext uri="{FF2B5EF4-FFF2-40B4-BE49-F238E27FC236}">
                  <a16:creationId xmlns:a16="http://schemas.microsoft.com/office/drawing/2014/main" id="{D30EA450-6F8E-0F47-BA73-21D98B499430}"/>
                </a:ext>
              </a:extLst>
            </p:cNvPr>
            <p:cNvSpPr>
              <a:spLocks/>
            </p:cNvSpPr>
            <p:nvPr/>
          </p:nvSpPr>
          <p:spPr bwMode="auto">
            <a:xfrm>
              <a:off x="3259445" y="1095341"/>
              <a:ext cx="1340611" cy="1327286"/>
            </a:xfrm>
            <a:custGeom>
              <a:avLst/>
              <a:gdLst/>
              <a:ahLst/>
              <a:cxnLst>
                <a:cxn ang="0">
                  <a:pos x="293" y="69"/>
                </a:cxn>
                <a:cxn ang="0">
                  <a:pos x="289" y="320"/>
                </a:cxn>
                <a:cxn ang="0">
                  <a:pos x="60" y="318"/>
                </a:cxn>
                <a:cxn ang="0">
                  <a:pos x="64" y="68"/>
                </a:cxn>
                <a:cxn ang="0">
                  <a:pos x="293" y="69"/>
                </a:cxn>
              </a:cxnLst>
              <a:rect l="0" t="0" r="r" b="b"/>
              <a:pathLst>
                <a:path w="356" h="389">
                  <a:moveTo>
                    <a:pt x="293" y="69"/>
                  </a:moveTo>
                  <a:cubicBezTo>
                    <a:pt x="356" y="142"/>
                    <a:pt x="354" y="253"/>
                    <a:pt x="289" y="320"/>
                  </a:cubicBezTo>
                  <a:cubicBezTo>
                    <a:pt x="226" y="389"/>
                    <a:pt x="124" y="386"/>
                    <a:pt x="60" y="318"/>
                  </a:cubicBezTo>
                  <a:cubicBezTo>
                    <a:pt x="0" y="248"/>
                    <a:pt x="0" y="135"/>
                    <a:pt x="64" y="68"/>
                  </a:cubicBezTo>
                  <a:cubicBezTo>
                    <a:pt x="128" y="0"/>
                    <a:pt x="230" y="1"/>
                    <a:pt x="293" y="69"/>
                  </a:cubicBezTo>
                  <a:close/>
                </a:path>
              </a:pathLst>
            </a:custGeom>
            <a:solidFill>
              <a:schemeClr val="accent2"/>
            </a:solidFill>
            <a:ln w="9525">
              <a:noFill/>
              <a:round/>
              <a:headEnd/>
              <a:tailEnd/>
            </a:ln>
          </p:spPr>
          <p:txBody>
            <a:bodyPr anchor="ctr"/>
            <a:lstStyle/>
            <a:p>
              <a:pPr algn="ctr"/>
              <a:r>
                <a:rPr lang="en-US" sz="1400">
                  <a:solidFill>
                    <a:schemeClr val="bg1"/>
                  </a:solidFill>
                  <a:cs typeface="+mn-ea"/>
                  <a:sym typeface="+mn-lt"/>
                </a:rPr>
                <a:t>Billboard</a:t>
              </a:r>
              <a:endParaRPr sz="1400">
                <a:solidFill>
                  <a:schemeClr val="bg1"/>
                </a:solidFill>
                <a:cs typeface="+mn-ea"/>
                <a:sym typeface="+mn-lt"/>
              </a:endParaRPr>
            </a:p>
          </p:txBody>
        </p:sp>
        <p:sp>
          <p:nvSpPr>
            <p:cNvPr id="20" name="Freeform: Shape 22">
              <a:extLst>
                <a:ext uri="{FF2B5EF4-FFF2-40B4-BE49-F238E27FC236}">
                  <a16:creationId xmlns:a16="http://schemas.microsoft.com/office/drawing/2014/main" id="{BBF22D54-1AEF-744A-A6A0-D6DCB55E88D2}"/>
                </a:ext>
              </a:extLst>
            </p:cNvPr>
            <p:cNvSpPr>
              <a:spLocks/>
            </p:cNvSpPr>
            <p:nvPr/>
          </p:nvSpPr>
          <p:spPr bwMode="auto">
            <a:xfrm>
              <a:off x="3741852" y="1988193"/>
              <a:ext cx="333154" cy="740934"/>
            </a:xfrm>
            <a:custGeom>
              <a:avLst/>
              <a:gdLst/>
              <a:ahLst/>
              <a:cxnLst>
                <a:cxn ang="0">
                  <a:pos x="81" y="2"/>
                </a:cxn>
                <a:cxn ang="0">
                  <a:pos x="70" y="6"/>
                </a:cxn>
                <a:cxn ang="0">
                  <a:pos x="57" y="2"/>
                </a:cxn>
                <a:cxn ang="0">
                  <a:pos x="31" y="2"/>
                </a:cxn>
                <a:cxn ang="0">
                  <a:pos x="18" y="6"/>
                </a:cxn>
                <a:cxn ang="0">
                  <a:pos x="9" y="2"/>
                </a:cxn>
                <a:cxn ang="0">
                  <a:pos x="1" y="13"/>
                </a:cxn>
                <a:cxn ang="0">
                  <a:pos x="35" y="209"/>
                </a:cxn>
                <a:cxn ang="0">
                  <a:pos x="42" y="217"/>
                </a:cxn>
                <a:cxn ang="0">
                  <a:pos x="43" y="217"/>
                </a:cxn>
                <a:cxn ang="0">
                  <a:pos x="46" y="217"/>
                </a:cxn>
                <a:cxn ang="0">
                  <a:pos x="54" y="209"/>
                </a:cxn>
                <a:cxn ang="0">
                  <a:pos x="87" y="13"/>
                </a:cxn>
                <a:cxn ang="0">
                  <a:pos x="81" y="2"/>
                </a:cxn>
              </a:cxnLst>
              <a:rect l="0" t="0" r="r" b="b"/>
              <a:pathLst>
                <a:path w="88" h="217">
                  <a:moveTo>
                    <a:pt x="81" y="2"/>
                  </a:moveTo>
                  <a:cubicBezTo>
                    <a:pt x="78" y="0"/>
                    <a:pt x="73" y="2"/>
                    <a:pt x="70" y="6"/>
                  </a:cubicBezTo>
                  <a:cubicBezTo>
                    <a:pt x="67" y="5"/>
                    <a:pt x="62" y="2"/>
                    <a:pt x="57" y="2"/>
                  </a:cubicBezTo>
                  <a:cubicBezTo>
                    <a:pt x="31" y="2"/>
                    <a:pt x="31" y="2"/>
                    <a:pt x="31" y="2"/>
                  </a:cubicBezTo>
                  <a:cubicBezTo>
                    <a:pt x="26" y="2"/>
                    <a:pt x="22" y="5"/>
                    <a:pt x="18" y="6"/>
                  </a:cubicBezTo>
                  <a:cubicBezTo>
                    <a:pt x="16" y="2"/>
                    <a:pt x="12" y="0"/>
                    <a:pt x="9" y="2"/>
                  </a:cubicBezTo>
                  <a:cubicBezTo>
                    <a:pt x="4" y="2"/>
                    <a:pt x="0" y="9"/>
                    <a:pt x="1" y="13"/>
                  </a:cubicBezTo>
                  <a:cubicBezTo>
                    <a:pt x="35" y="209"/>
                    <a:pt x="35" y="209"/>
                    <a:pt x="35" y="209"/>
                  </a:cubicBezTo>
                  <a:cubicBezTo>
                    <a:pt x="36" y="214"/>
                    <a:pt x="38" y="217"/>
                    <a:pt x="42" y="217"/>
                  </a:cubicBezTo>
                  <a:cubicBezTo>
                    <a:pt x="43" y="217"/>
                    <a:pt x="43" y="217"/>
                    <a:pt x="43" y="217"/>
                  </a:cubicBezTo>
                  <a:cubicBezTo>
                    <a:pt x="46" y="217"/>
                    <a:pt x="46" y="217"/>
                    <a:pt x="46" y="217"/>
                  </a:cubicBezTo>
                  <a:cubicBezTo>
                    <a:pt x="50" y="217"/>
                    <a:pt x="54" y="214"/>
                    <a:pt x="54" y="209"/>
                  </a:cubicBezTo>
                  <a:cubicBezTo>
                    <a:pt x="87" y="13"/>
                    <a:pt x="87" y="13"/>
                    <a:pt x="87" y="13"/>
                  </a:cubicBezTo>
                  <a:cubicBezTo>
                    <a:pt x="88" y="9"/>
                    <a:pt x="85" y="2"/>
                    <a:pt x="81" y="2"/>
                  </a:cubicBezTo>
                  <a:close/>
                </a:path>
              </a:pathLst>
            </a:custGeom>
            <a:solidFill>
              <a:schemeClr val="accent2"/>
            </a:solidFill>
            <a:ln w="9525">
              <a:noFill/>
              <a:round/>
              <a:headEnd/>
              <a:tailEnd/>
            </a:ln>
          </p:spPr>
          <p:txBody>
            <a:bodyPr anchor="ctr"/>
            <a:lstStyle/>
            <a:p>
              <a:pPr algn="ctr"/>
              <a:endParaRPr>
                <a:cs typeface="+mn-ea"/>
                <a:sym typeface="+mn-lt"/>
              </a:endParaRPr>
            </a:p>
          </p:txBody>
        </p:sp>
      </p:grpSp>
      <p:sp>
        <p:nvSpPr>
          <p:cNvPr id="21" name="Title 1">
            <a:extLst>
              <a:ext uri="{FF2B5EF4-FFF2-40B4-BE49-F238E27FC236}">
                <a16:creationId xmlns:a16="http://schemas.microsoft.com/office/drawing/2014/main" id="{B8403355-1805-DE46-A11E-2CCAA263CDE3}"/>
              </a:ext>
            </a:extLst>
          </p:cNvPr>
          <p:cNvSpPr txBox="1">
            <a:spLocks/>
          </p:cNvSpPr>
          <p:nvPr/>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Scraping issues</a:t>
            </a:r>
            <a:endParaRPr lang="en-GB" altLang="zh-CN"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Diamond 33">
            <a:extLst>
              <a:ext uri="{FF2B5EF4-FFF2-40B4-BE49-F238E27FC236}">
                <a16:creationId xmlns:a16="http://schemas.microsoft.com/office/drawing/2014/main" id="{48514D2D-3C0C-CD4E-91CC-C1B93E315A6D}"/>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grpSp>
        <p:nvGrpSpPr>
          <p:cNvPr id="25" name="Group 24">
            <a:extLst>
              <a:ext uri="{FF2B5EF4-FFF2-40B4-BE49-F238E27FC236}">
                <a16:creationId xmlns:a16="http://schemas.microsoft.com/office/drawing/2014/main" id="{A7990374-180E-E346-9739-E0C8723CD792}"/>
              </a:ext>
            </a:extLst>
          </p:cNvPr>
          <p:cNvGrpSpPr/>
          <p:nvPr/>
        </p:nvGrpSpPr>
        <p:grpSpPr>
          <a:xfrm>
            <a:off x="2915816" y="3751061"/>
            <a:ext cx="6102251" cy="1070847"/>
            <a:chOff x="792088" y="3686987"/>
            <a:chExt cx="7596336" cy="1333035"/>
          </a:xfrm>
        </p:grpSpPr>
        <p:pic>
          <p:nvPicPr>
            <p:cNvPr id="23" name="Picture 22">
              <a:extLst>
                <a:ext uri="{FF2B5EF4-FFF2-40B4-BE49-F238E27FC236}">
                  <a16:creationId xmlns:a16="http://schemas.microsoft.com/office/drawing/2014/main" id="{1CA23418-B49D-A74B-A7B2-B58DCEB3E4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088" y="3686987"/>
              <a:ext cx="7596336" cy="1333035"/>
            </a:xfrm>
            <a:prstGeom prst="rect">
              <a:avLst/>
            </a:prstGeom>
          </p:spPr>
        </p:pic>
        <p:sp>
          <p:nvSpPr>
            <p:cNvPr id="24" name="Oval 23">
              <a:extLst>
                <a:ext uri="{FF2B5EF4-FFF2-40B4-BE49-F238E27FC236}">
                  <a16:creationId xmlns:a16="http://schemas.microsoft.com/office/drawing/2014/main" id="{7768AEE5-61D5-8348-93C0-CAB579353056}"/>
                </a:ext>
              </a:extLst>
            </p:cNvPr>
            <p:cNvSpPr/>
            <p:nvPr/>
          </p:nvSpPr>
          <p:spPr>
            <a:xfrm>
              <a:off x="3929437" y="3718828"/>
              <a:ext cx="787830" cy="600485"/>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6" name="Picture 25">
            <a:extLst>
              <a:ext uri="{FF2B5EF4-FFF2-40B4-BE49-F238E27FC236}">
                <a16:creationId xmlns:a16="http://schemas.microsoft.com/office/drawing/2014/main" id="{4D02469F-0816-374E-A887-E1B38BA97D4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53966" y="681585"/>
            <a:ext cx="1472815" cy="1492053"/>
          </a:xfrm>
          <a:prstGeom prst="rect">
            <a:avLst/>
          </a:prstGeom>
          <a:ln>
            <a:solidFill>
              <a:schemeClr val="tx1"/>
            </a:solidFill>
          </a:ln>
        </p:spPr>
      </p:pic>
      <p:sp>
        <p:nvSpPr>
          <p:cNvPr id="27" name="Oval 26">
            <a:extLst>
              <a:ext uri="{FF2B5EF4-FFF2-40B4-BE49-F238E27FC236}">
                <a16:creationId xmlns:a16="http://schemas.microsoft.com/office/drawing/2014/main" id="{CDAD6A6A-741C-3C40-A7C0-ECB83DC19365}"/>
              </a:ext>
            </a:extLst>
          </p:cNvPr>
          <p:cNvSpPr/>
          <p:nvPr/>
        </p:nvSpPr>
        <p:spPr>
          <a:xfrm>
            <a:off x="2040149" y="777387"/>
            <a:ext cx="1300449" cy="130044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40B216E3-D81F-1C41-86B9-146CFEDBE7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13111" y="1187831"/>
            <a:ext cx="2845969" cy="1492602"/>
          </a:xfrm>
          <a:prstGeom prst="rect">
            <a:avLst/>
          </a:prstGeom>
          <a:ln>
            <a:solidFill>
              <a:schemeClr val="tx1"/>
            </a:solidFill>
          </a:ln>
        </p:spPr>
      </p:pic>
      <p:cxnSp>
        <p:nvCxnSpPr>
          <p:cNvPr id="29" name="Straight Connector 28">
            <a:extLst>
              <a:ext uri="{FF2B5EF4-FFF2-40B4-BE49-F238E27FC236}">
                <a16:creationId xmlns:a16="http://schemas.microsoft.com/office/drawing/2014/main" id="{5EA9D99E-FC6A-4E43-9993-82218DAEB2AA}"/>
              </a:ext>
            </a:extLst>
          </p:cNvPr>
          <p:cNvCxnSpPr>
            <a:cxnSpLocks/>
          </p:cNvCxnSpPr>
          <p:nvPr/>
        </p:nvCxnSpPr>
        <p:spPr>
          <a:xfrm>
            <a:off x="4825892" y="1309748"/>
            <a:ext cx="1341088" cy="119305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7F5142E-EC91-FA4A-84BD-1DB22C3A4547}"/>
              </a:ext>
            </a:extLst>
          </p:cNvPr>
          <p:cNvCxnSpPr>
            <a:cxnSpLocks/>
          </p:cNvCxnSpPr>
          <p:nvPr/>
        </p:nvCxnSpPr>
        <p:spPr>
          <a:xfrm flipH="1">
            <a:off x="4825892" y="1309748"/>
            <a:ext cx="1259810" cy="119305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2" name="is1ide-文本框 23">
            <a:extLst>
              <a:ext uri="{FF2B5EF4-FFF2-40B4-BE49-F238E27FC236}">
                <a16:creationId xmlns:a16="http://schemas.microsoft.com/office/drawing/2014/main" id="{B9A50C35-86F1-5D42-9445-C43E51111080}"/>
              </a:ext>
            </a:extLst>
          </p:cNvPr>
          <p:cNvSpPr txBox="1">
            <a:spLocks/>
          </p:cNvSpPr>
          <p:nvPr/>
        </p:nvSpPr>
        <p:spPr bwMode="auto">
          <a:xfrm>
            <a:off x="3914857" y="2701000"/>
            <a:ext cx="3042476" cy="430673"/>
          </a:xfrm>
          <a:prstGeom prst="rect">
            <a:avLst/>
          </a:prstGeom>
          <a:noFill/>
          <a:ln w="9525">
            <a:noFill/>
            <a:miter lim="800000"/>
            <a:headEnd/>
            <a:tailEnd/>
          </a:ln>
        </p:spPr>
        <p:txBody>
          <a:bodyPr wrap="square" lIns="0" tIns="0" rIns="0" bIns="0" anchor="ctr" anchorCtr="1">
            <a:normAutofit/>
            <a:scene3d>
              <a:camera prst="orthographicFront"/>
              <a:lightRig rig="threePt" dir="t"/>
            </a:scene3d>
            <a:sp3d>
              <a:bevelT w="0" h="0"/>
            </a:sp3d>
          </a:bodyPr>
          <a:lstStyle/>
          <a:p>
            <a:pPr algn="l">
              <a:lnSpc>
                <a:spcPct val="120000"/>
              </a:lnSpc>
              <a:defRPr/>
            </a:pPr>
            <a:r>
              <a:rPr lang="en-US" altLang="zh-CN" sz="1000" dirty="0"/>
              <a:t>In this case, Use selenium instead of scrapy</a:t>
            </a:r>
            <a:endParaRPr lang="zh-CN" altLang="en-US" sz="1000" dirty="0"/>
          </a:p>
        </p:txBody>
      </p:sp>
    </p:spTree>
    <p:extLst>
      <p:ext uri="{BB962C8B-B14F-4D97-AF65-F5344CB8AC3E}">
        <p14:creationId xmlns:p14="http://schemas.microsoft.com/office/powerpoint/2010/main" val="26470791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25">
            <a:extLst>
              <a:ext uri="{FF2B5EF4-FFF2-40B4-BE49-F238E27FC236}">
                <a16:creationId xmlns:a16="http://schemas.microsoft.com/office/drawing/2014/main" id="{FF9FD96D-C0F6-8F4D-86B7-3A6A12F89B6D}"/>
              </a:ext>
            </a:extLst>
          </p:cNvPr>
          <p:cNvGrpSpPr/>
          <p:nvPr/>
        </p:nvGrpSpPr>
        <p:grpSpPr>
          <a:xfrm>
            <a:off x="721946" y="751725"/>
            <a:ext cx="8698542" cy="599445"/>
            <a:chOff x="5403632" y="3022140"/>
            <a:chExt cx="11598057" cy="799260"/>
          </a:xfrm>
        </p:grpSpPr>
        <p:grpSp>
          <p:nvGrpSpPr>
            <p:cNvPr id="24" name="Group 26">
              <a:extLst>
                <a:ext uri="{FF2B5EF4-FFF2-40B4-BE49-F238E27FC236}">
                  <a16:creationId xmlns:a16="http://schemas.microsoft.com/office/drawing/2014/main" id="{721FEABF-0ED1-8E4A-BF6B-F5E86F8B3F42}"/>
                </a:ext>
              </a:extLst>
            </p:cNvPr>
            <p:cNvGrpSpPr/>
            <p:nvPr/>
          </p:nvGrpSpPr>
          <p:grpSpPr>
            <a:xfrm>
              <a:off x="5403632" y="3066578"/>
              <a:ext cx="399214" cy="399214"/>
              <a:chOff x="0" y="0"/>
              <a:chExt cx="767929" cy="767929"/>
            </a:xfrm>
          </p:grpSpPr>
          <p:sp>
            <p:nvSpPr>
              <p:cNvPr id="28" name="Freeform: Shape 30">
                <a:extLst>
                  <a:ext uri="{FF2B5EF4-FFF2-40B4-BE49-F238E27FC236}">
                    <a16:creationId xmlns:a16="http://schemas.microsoft.com/office/drawing/2014/main" id="{7438F74C-4AD3-0342-AE26-8A55FA2DB7AD}"/>
                  </a:ext>
                </a:extLst>
              </p:cNvPr>
              <p:cNvSpPr/>
              <p:nvPr/>
            </p:nvSpPr>
            <p:spPr>
              <a:xfrm>
                <a:off x="0" y="0"/>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2"/>
              </a:solidFill>
              <a:ln w="12700" cap="flat">
                <a:noFill/>
                <a:miter lim="400000"/>
              </a:ln>
              <a:effectLst/>
            </p:spPr>
            <p:txBody>
              <a:bodyPr anchor="ctr"/>
              <a:lstStyle/>
              <a:p>
                <a:pPr algn="ctr"/>
                <a:endParaRPr>
                  <a:cs typeface="+mn-ea"/>
                  <a:sym typeface="+mn-lt"/>
                </a:endParaRPr>
              </a:p>
            </p:txBody>
          </p:sp>
          <p:sp>
            <p:nvSpPr>
              <p:cNvPr id="29" name="Freeform: Shape 31">
                <a:extLst>
                  <a:ext uri="{FF2B5EF4-FFF2-40B4-BE49-F238E27FC236}">
                    <a16:creationId xmlns:a16="http://schemas.microsoft.com/office/drawing/2014/main" id="{A04FC55D-F6AA-C440-BB5E-448DB980B47C}"/>
                  </a:ext>
                </a:extLst>
              </p:cNvPr>
              <p:cNvSpPr/>
              <p:nvPr/>
            </p:nvSpPr>
            <p:spPr>
              <a:xfrm>
                <a:off x="234638" y="227334"/>
                <a:ext cx="298653" cy="31326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endParaRPr>
                  <a:cs typeface="+mn-ea"/>
                  <a:sym typeface="+mn-lt"/>
                </a:endParaRPr>
              </a:p>
            </p:txBody>
          </p:sp>
        </p:grpSp>
        <p:grpSp>
          <p:nvGrpSpPr>
            <p:cNvPr id="25" name="Group 27">
              <a:extLst>
                <a:ext uri="{FF2B5EF4-FFF2-40B4-BE49-F238E27FC236}">
                  <a16:creationId xmlns:a16="http://schemas.microsoft.com/office/drawing/2014/main" id="{B7956541-2216-AE4A-94E3-D8874F09FF14}"/>
                </a:ext>
              </a:extLst>
            </p:cNvPr>
            <p:cNvGrpSpPr/>
            <p:nvPr/>
          </p:nvGrpSpPr>
          <p:grpSpPr>
            <a:xfrm>
              <a:off x="5813873" y="3022140"/>
              <a:ext cx="11187816" cy="799260"/>
              <a:chOff x="6729846" y="3969415"/>
              <a:chExt cx="11187816" cy="799260"/>
            </a:xfrm>
          </p:grpSpPr>
          <p:sp>
            <p:nvSpPr>
              <p:cNvPr id="26" name="Rectangle 28">
                <a:extLst>
                  <a:ext uri="{FF2B5EF4-FFF2-40B4-BE49-F238E27FC236}">
                    <a16:creationId xmlns:a16="http://schemas.microsoft.com/office/drawing/2014/main" id="{1757DC95-51EA-1449-AF1B-22963E3CEEEB}"/>
                  </a:ext>
                </a:extLst>
              </p:cNvPr>
              <p:cNvSpPr/>
              <p:nvPr/>
            </p:nvSpPr>
            <p:spPr>
              <a:xfrm>
                <a:off x="6729846" y="3969415"/>
                <a:ext cx="2093094" cy="506211"/>
              </a:xfrm>
              <a:prstGeom prst="rect">
                <a:avLst/>
              </a:prstGeom>
            </p:spPr>
            <p:txBody>
              <a:bodyPr wrap="none" lIns="144000" tIns="0" rIns="144000" bIns="0" anchor="ctr">
                <a:normAutofit lnSpcReduction="10000"/>
              </a:bodyPr>
              <a:lstStyle/>
              <a:p>
                <a:r>
                  <a:rPr lang="en-US" sz="1400"/>
                  <a:t>BTS first became popular in the U.S. and was popular in Korea due to its influence.</a:t>
                </a:r>
                <a:br>
                  <a:rPr lang="en-US" sz="1100"/>
                </a:br>
                <a:endParaRPr lang="zh-CN" altLang="en-US" sz="1100" b="1" dirty="0">
                  <a:solidFill>
                    <a:schemeClr val="accent1"/>
                  </a:solidFill>
                  <a:cs typeface="+mn-ea"/>
                  <a:sym typeface="+mn-lt"/>
                </a:endParaRPr>
              </a:p>
            </p:txBody>
          </p:sp>
          <p:sp>
            <p:nvSpPr>
              <p:cNvPr id="27" name="Rectangle 29">
                <a:extLst>
                  <a:ext uri="{FF2B5EF4-FFF2-40B4-BE49-F238E27FC236}">
                    <a16:creationId xmlns:a16="http://schemas.microsoft.com/office/drawing/2014/main" id="{0A2C8A56-3807-A144-A1DA-931197954E75}"/>
                  </a:ext>
                </a:extLst>
              </p:cNvPr>
              <p:cNvSpPr/>
              <p:nvPr/>
            </p:nvSpPr>
            <p:spPr>
              <a:xfrm>
                <a:off x="6729846" y="4283605"/>
                <a:ext cx="11187816" cy="485070"/>
              </a:xfrm>
              <a:prstGeom prst="rect">
                <a:avLst/>
              </a:prstGeom>
            </p:spPr>
            <p:txBody>
              <a:bodyPr wrap="square" lIns="144000" tIns="0" rIns="144000" bIns="0" anchor="t">
                <a:normAutofit/>
              </a:bodyPr>
              <a:lstStyle/>
              <a:p>
                <a:r>
                  <a:rPr lang="en-US" sz="1050"/>
                  <a:t>Therefore, the ranking indicator of the billboard will precede the ranking indicator of the melon.</a:t>
                </a:r>
                <a:endParaRPr lang="zh-CN" altLang="en-US" sz="900" b="1" dirty="0">
                  <a:solidFill>
                    <a:schemeClr val="accent1"/>
                  </a:solidFill>
                  <a:cs typeface="+mn-ea"/>
                  <a:sym typeface="+mn-lt"/>
                </a:endParaRPr>
              </a:p>
            </p:txBody>
          </p:sp>
        </p:grpSp>
      </p:grpSp>
      <p:sp>
        <p:nvSpPr>
          <p:cNvPr id="30" name="Title 1">
            <a:extLst>
              <a:ext uri="{FF2B5EF4-FFF2-40B4-BE49-F238E27FC236}">
                <a16:creationId xmlns:a16="http://schemas.microsoft.com/office/drawing/2014/main" id="{7770609D-2CDF-0248-8369-583F8763D176}"/>
              </a:ext>
            </a:extLst>
          </p:cNvPr>
          <p:cNvSpPr txBox="1">
            <a:spLocks/>
          </p:cNvSpPr>
          <p:nvPr/>
        </p:nvSpPr>
        <p:spPr>
          <a:xfrm>
            <a:off x="611560" y="175643"/>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Hypothesis 1</a:t>
            </a:r>
            <a:endParaRPr lang="en-GB" altLang="zh-CN"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1" name="Diamond 33">
            <a:extLst>
              <a:ext uri="{FF2B5EF4-FFF2-40B4-BE49-F238E27FC236}">
                <a16:creationId xmlns:a16="http://schemas.microsoft.com/office/drawing/2014/main" id="{E965AFBA-3D34-324D-8DA8-FC7E736D327C}"/>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pic>
        <p:nvPicPr>
          <p:cNvPr id="32" name="Picture 31">
            <a:extLst>
              <a:ext uri="{FF2B5EF4-FFF2-40B4-BE49-F238E27FC236}">
                <a16:creationId xmlns:a16="http://schemas.microsoft.com/office/drawing/2014/main" id="{FBFECA57-91B1-F946-A4D4-2C9D5FE503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2069" y="1314398"/>
            <a:ext cx="3822075" cy="1868398"/>
          </a:xfrm>
          <a:prstGeom prst="rect">
            <a:avLst/>
          </a:prstGeom>
        </p:spPr>
      </p:pic>
      <p:pic>
        <p:nvPicPr>
          <p:cNvPr id="33" name="Picture 32">
            <a:extLst>
              <a:ext uri="{FF2B5EF4-FFF2-40B4-BE49-F238E27FC236}">
                <a16:creationId xmlns:a16="http://schemas.microsoft.com/office/drawing/2014/main" id="{F3564ADE-F7AE-0440-BE78-21DEAD6929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16016" y="1314399"/>
            <a:ext cx="3866600" cy="1868398"/>
          </a:xfrm>
          <a:prstGeom prst="rect">
            <a:avLst/>
          </a:prstGeom>
        </p:spPr>
      </p:pic>
      <p:sp>
        <p:nvSpPr>
          <p:cNvPr id="34" name="等腰三角形 5">
            <a:extLst>
              <a:ext uri="{FF2B5EF4-FFF2-40B4-BE49-F238E27FC236}">
                <a16:creationId xmlns:a16="http://schemas.microsoft.com/office/drawing/2014/main" id="{1E20EA3A-B663-C744-BFA9-9FCBE291F2DC}"/>
              </a:ext>
            </a:extLst>
          </p:cNvPr>
          <p:cNvSpPr/>
          <p:nvPr/>
        </p:nvSpPr>
        <p:spPr>
          <a:xfrm rot="5400000">
            <a:off x="4062476" y="2091510"/>
            <a:ext cx="925207" cy="248238"/>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5" name="Freeform: Shape 2">
            <a:extLst>
              <a:ext uri="{FF2B5EF4-FFF2-40B4-BE49-F238E27FC236}">
                <a16:creationId xmlns:a16="http://schemas.microsoft.com/office/drawing/2014/main" id="{B5DAC863-4E9B-F24D-8FCC-C35AA11EEE0F}"/>
              </a:ext>
            </a:extLst>
          </p:cNvPr>
          <p:cNvSpPr/>
          <p:nvPr/>
        </p:nvSpPr>
        <p:spPr>
          <a:xfrm>
            <a:off x="2462293" y="3859935"/>
            <a:ext cx="1043077" cy="403155"/>
          </a:xfrm>
          <a:custGeom>
            <a:avLst/>
            <a:gdLst/>
            <a:ahLst/>
            <a:cxnLst>
              <a:cxn ang="0">
                <a:pos x="wd2" y="hd2"/>
              </a:cxn>
              <a:cxn ang="5400000">
                <a:pos x="wd2" y="hd2"/>
              </a:cxn>
              <a:cxn ang="10800000">
                <a:pos x="wd2" y="hd2"/>
              </a:cxn>
              <a:cxn ang="16200000">
                <a:pos x="wd2" y="hd2"/>
              </a:cxn>
            </a:cxnLst>
            <a:rect l="0" t="0" r="r" b="b"/>
            <a:pathLst>
              <a:path w="21600" h="21600" extrusionOk="0">
                <a:moveTo>
                  <a:pt x="0" y="193"/>
                </a:moveTo>
                <a:lnTo>
                  <a:pt x="76" y="21600"/>
                </a:lnTo>
                <a:lnTo>
                  <a:pt x="21600" y="21444"/>
                </a:lnTo>
                <a:lnTo>
                  <a:pt x="17491" y="10762"/>
                </a:lnTo>
                <a:lnTo>
                  <a:pt x="21524" y="0"/>
                </a:lnTo>
                <a:cubicBezTo>
                  <a:pt x="21524" y="0"/>
                  <a:pt x="0" y="193"/>
                  <a:pt x="0" y="193"/>
                </a:cubicBezTo>
                <a:close/>
              </a:path>
            </a:pathLst>
          </a:custGeom>
          <a:solidFill>
            <a:schemeClr val="accent2"/>
          </a:solidFill>
          <a:ln w="12700">
            <a:miter lim="400000"/>
          </a:ln>
        </p:spPr>
        <p:txBody>
          <a:bodyPr anchor="ctr"/>
          <a:lstStyle/>
          <a:p>
            <a:pPr algn="ctr"/>
            <a:endParaRPr>
              <a:cs typeface="+mn-ea"/>
              <a:sym typeface="+mn-lt"/>
            </a:endParaRPr>
          </a:p>
        </p:txBody>
      </p:sp>
      <p:sp>
        <p:nvSpPr>
          <p:cNvPr id="36" name="Freeform: Shape 5">
            <a:extLst>
              <a:ext uri="{FF2B5EF4-FFF2-40B4-BE49-F238E27FC236}">
                <a16:creationId xmlns:a16="http://schemas.microsoft.com/office/drawing/2014/main" id="{F6532C73-DF56-F54F-AB6C-84712C89794A}"/>
              </a:ext>
            </a:extLst>
          </p:cNvPr>
          <p:cNvSpPr/>
          <p:nvPr/>
        </p:nvSpPr>
        <p:spPr>
          <a:xfrm>
            <a:off x="2462293" y="3899928"/>
            <a:ext cx="355098" cy="34971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18" y="21600"/>
                </a:lnTo>
                <a:lnTo>
                  <a:pt x="21600" y="1397"/>
                </a:lnTo>
                <a:cubicBezTo>
                  <a:pt x="21600" y="1397"/>
                  <a:pt x="0" y="0"/>
                  <a:pt x="0" y="0"/>
                </a:cubicBezTo>
                <a:close/>
              </a:path>
            </a:pathLst>
          </a:custGeom>
          <a:solidFill>
            <a:schemeClr val="accent3">
              <a:lumMod val="75000"/>
            </a:schemeClr>
          </a:solidFill>
          <a:ln w="12700">
            <a:miter lim="400000"/>
          </a:ln>
        </p:spPr>
        <p:txBody>
          <a:bodyPr anchor="ctr"/>
          <a:lstStyle/>
          <a:p>
            <a:pPr algn="ctr"/>
            <a:endParaRPr>
              <a:cs typeface="+mn-ea"/>
              <a:sym typeface="+mn-lt"/>
            </a:endParaRPr>
          </a:p>
        </p:txBody>
      </p:sp>
      <p:sp>
        <p:nvSpPr>
          <p:cNvPr id="37" name="Oval 7">
            <a:extLst>
              <a:ext uri="{FF2B5EF4-FFF2-40B4-BE49-F238E27FC236}">
                <a16:creationId xmlns:a16="http://schemas.microsoft.com/office/drawing/2014/main" id="{A98D6D0D-9EEE-C941-AADC-1B0518458815}"/>
              </a:ext>
            </a:extLst>
          </p:cNvPr>
          <p:cNvSpPr/>
          <p:nvPr/>
        </p:nvSpPr>
        <p:spPr>
          <a:xfrm>
            <a:off x="3327851" y="3692090"/>
            <a:ext cx="740094" cy="740092"/>
          </a:xfrm>
          <a:prstGeom prst="ellipse">
            <a:avLst/>
          </a:prstGeom>
          <a:solidFill>
            <a:schemeClr val="accent2"/>
          </a:solidFill>
          <a:ln w="38100" cap="flat">
            <a:solidFill>
              <a:schemeClr val="bg1"/>
            </a:solidFill>
            <a:miter lim="400000"/>
          </a:ln>
          <a:effectLst/>
        </p:spPr>
        <p:txBody>
          <a:bodyPr anchor="ctr"/>
          <a:lstStyle/>
          <a:p>
            <a:pPr algn="ctr"/>
            <a:endParaRPr>
              <a:cs typeface="+mn-ea"/>
              <a:sym typeface="+mn-lt"/>
            </a:endParaRPr>
          </a:p>
        </p:txBody>
      </p:sp>
      <p:sp>
        <p:nvSpPr>
          <p:cNvPr id="38" name="Freeform: Shape 16">
            <a:extLst>
              <a:ext uri="{FF2B5EF4-FFF2-40B4-BE49-F238E27FC236}">
                <a16:creationId xmlns:a16="http://schemas.microsoft.com/office/drawing/2014/main" id="{20F6DADD-447B-3840-AE03-690597021AE6}"/>
              </a:ext>
            </a:extLst>
          </p:cNvPr>
          <p:cNvSpPr/>
          <p:nvPr/>
        </p:nvSpPr>
        <p:spPr>
          <a:xfrm>
            <a:off x="787249" y="3509826"/>
            <a:ext cx="2023540" cy="426234"/>
          </a:xfrm>
          <a:custGeom>
            <a:avLst/>
            <a:gdLst/>
            <a:ahLst/>
            <a:cxnLst>
              <a:cxn ang="0">
                <a:pos x="wd2" y="hd2"/>
              </a:cxn>
              <a:cxn ang="5400000">
                <a:pos x="wd2" y="hd2"/>
              </a:cxn>
              <a:cxn ang="10800000">
                <a:pos x="wd2" y="hd2"/>
              </a:cxn>
              <a:cxn ang="16200000">
                <a:pos x="wd2" y="hd2"/>
              </a:cxn>
            </a:cxnLst>
            <a:rect l="0" t="0" r="r" b="b"/>
            <a:pathLst>
              <a:path w="21600" h="21600" extrusionOk="0">
                <a:moveTo>
                  <a:pt x="39" y="21600"/>
                </a:moveTo>
                <a:lnTo>
                  <a:pt x="0" y="371"/>
                </a:lnTo>
                <a:lnTo>
                  <a:pt x="21561" y="0"/>
                </a:lnTo>
                <a:lnTo>
                  <a:pt x="21598" y="10614"/>
                </a:lnTo>
                <a:lnTo>
                  <a:pt x="21600" y="21229"/>
                </a:lnTo>
                <a:cubicBezTo>
                  <a:pt x="21600" y="21229"/>
                  <a:pt x="39" y="21600"/>
                  <a:pt x="39" y="21600"/>
                </a:cubicBezTo>
                <a:close/>
              </a:path>
            </a:pathLst>
          </a:custGeom>
          <a:solidFill>
            <a:schemeClr val="accent3"/>
          </a:solidFill>
          <a:ln w="12700" cap="flat">
            <a:noFill/>
            <a:miter lim="400000"/>
          </a:ln>
          <a:effectLst/>
        </p:spPr>
        <p:txBody>
          <a:bodyPr wrap="none" lIns="19050" tIns="19050" rIns="19050" bIns="19050" anchor="ctr" anchorCtr="1">
            <a:normAutofit/>
          </a:bodyPr>
          <a:lstStyle/>
          <a:p>
            <a:pPr algn="ctr"/>
            <a:r>
              <a:rPr lang="en-US" sz="1200" b="1">
                <a:solidFill>
                  <a:schemeClr val="bg1"/>
                </a:solidFill>
              </a:rPr>
              <a:t>Verification method</a:t>
            </a:r>
            <a:endParaRPr lang="zh-CN" altLang="en-US" sz="1400" b="1" dirty="0">
              <a:solidFill>
                <a:schemeClr val="bg1"/>
              </a:solidFill>
              <a:cs typeface="+mn-ea"/>
              <a:sym typeface="+mn-lt"/>
            </a:endParaRPr>
          </a:p>
        </p:txBody>
      </p:sp>
      <p:sp>
        <p:nvSpPr>
          <p:cNvPr id="39" name="Freeform: Shape 8">
            <a:extLst>
              <a:ext uri="{FF2B5EF4-FFF2-40B4-BE49-F238E27FC236}">
                <a16:creationId xmlns:a16="http://schemas.microsoft.com/office/drawing/2014/main" id="{21FA00F1-7BFD-0343-9DCC-D405722704CB}"/>
              </a:ext>
            </a:extLst>
          </p:cNvPr>
          <p:cNvSpPr/>
          <p:nvPr/>
        </p:nvSpPr>
        <p:spPr>
          <a:xfrm>
            <a:off x="3519499" y="3883106"/>
            <a:ext cx="356795" cy="356795"/>
          </a:xfrm>
          <a:custGeom>
            <a:avLst/>
            <a:gdLst/>
            <a:ahLst/>
            <a:cxnLst>
              <a:cxn ang="0">
                <a:pos x="wd2" y="hd2"/>
              </a:cxn>
              <a:cxn ang="5400000">
                <a:pos x="wd2" y="hd2"/>
              </a:cxn>
              <a:cxn ang="10800000">
                <a:pos x="wd2" y="hd2"/>
              </a:cxn>
              <a:cxn ang="16200000">
                <a:pos x="wd2" y="hd2"/>
              </a:cxn>
            </a:cxnLst>
            <a:rect l="0" t="0" r="r" b="b"/>
            <a:pathLst>
              <a:path w="21600" h="21600" extrusionOk="0">
                <a:moveTo>
                  <a:pt x="14400" y="9000"/>
                </a:moveTo>
                <a:cubicBezTo>
                  <a:pt x="13402" y="9000"/>
                  <a:pt x="12600" y="8198"/>
                  <a:pt x="12600" y="7200"/>
                </a:cubicBezTo>
                <a:cubicBezTo>
                  <a:pt x="12600" y="6202"/>
                  <a:pt x="13402" y="5400"/>
                  <a:pt x="14400" y="5400"/>
                </a:cubicBezTo>
                <a:cubicBezTo>
                  <a:pt x="15398" y="5400"/>
                  <a:pt x="16200" y="6202"/>
                  <a:pt x="16200" y="7200"/>
                </a:cubicBezTo>
                <a:cubicBezTo>
                  <a:pt x="16200" y="8198"/>
                  <a:pt x="15398" y="9000"/>
                  <a:pt x="14400" y="9000"/>
                </a:cubicBezTo>
                <a:close/>
                <a:moveTo>
                  <a:pt x="10800" y="17100"/>
                </a:moveTo>
                <a:cubicBezTo>
                  <a:pt x="8423" y="17100"/>
                  <a:pt x="6356" y="15581"/>
                  <a:pt x="5653" y="13317"/>
                </a:cubicBezTo>
                <a:cubicBezTo>
                  <a:pt x="5498" y="12839"/>
                  <a:pt x="5766" y="12347"/>
                  <a:pt x="6244" y="12192"/>
                </a:cubicBezTo>
                <a:cubicBezTo>
                  <a:pt x="6708" y="12038"/>
                  <a:pt x="7214" y="12305"/>
                  <a:pt x="7369" y="12783"/>
                </a:cubicBezTo>
                <a:cubicBezTo>
                  <a:pt x="7833" y="14288"/>
                  <a:pt x="9225" y="15300"/>
                  <a:pt x="10800" y="15300"/>
                </a:cubicBezTo>
                <a:cubicBezTo>
                  <a:pt x="12375" y="15300"/>
                  <a:pt x="13767" y="14288"/>
                  <a:pt x="14231" y="12783"/>
                </a:cubicBezTo>
                <a:cubicBezTo>
                  <a:pt x="14386" y="12305"/>
                  <a:pt x="14892" y="12038"/>
                  <a:pt x="15370" y="12192"/>
                </a:cubicBezTo>
                <a:cubicBezTo>
                  <a:pt x="15834" y="12347"/>
                  <a:pt x="16102" y="12839"/>
                  <a:pt x="15947" y="13317"/>
                </a:cubicBezTo>
                <a:cubicBezTo>
                  <a:pt x="15244" y="15581"/>
                  <a:pt x="13177" y="17100"/>
                  <a:pt x="10800" y="17100"/>
                </a:cubicBezTo>
                <a:close/>
                <a:moveTo>
                  <a:pt x="7200" y="9000"/>
                </a:moveTo>
                <a:cubicBezTo>
                  <a:pt x="6202" y="9000"/>
                  <a:pt x="5400" y="8198"/>
                  <a:pt x="5400" y="7200"/>
                </a:cubicBezTo>
                <a:cubicBezTo>
                  <a:pt x="5400" y="6202"/>
                  <a:pt x="6202" y="5400"/>
                  <a:pt x="7200" y="5400"/>
                </a:cubicBezTo>
                <a:cubicBezTo>
                  <a:pt x="8198" y="5400"/>
                  <a:pt x="9000" y="6202"/>
                  <a:pt x="9000" y="7200"/>
                </a:cubicBezTo>
                <a:cubicBezTo>
                  <a:pt x="9000" y="8198"/>
                  <a:pt x="8198" y="9000"/>
                  <a:pt x="7200" y="9000"/>
                </a:cubicBezTo>
                <a:close/>
                <a:moveTo>
                  <a:pt x="10800" y="1800"/>
                </a:moveTo>
                <a:cubicBezTo>
                  <a:pt x="5836" y="1800"/>
                  <a:pt x="1800" y="5836"/>
                  <a:pt x="1800" y="10800"/>
                </a:cubicBezTo>
                <a:cubicBezTo>
                  <a:pt x="1800" y="15764"/>
                  <a:pt x="5836" y="19800"/>
                  <a:pt x="10800" y="19800"/>
                </a:cubicBezTo>
                <a:cubicBezTo>
                  <a:pt x="15764" y="19800"/>
                  <a:pt x="19800" y="15764"/>
                  <a:pt x="19800" y="10800"/>
                </a:cubicBezTo>
                <a:cubicBezTo>
                  <a:pt x="19800" y="5836"/>
                  <a:pt x="15764" y="1800"/>
                  <a:pt x="10800" y="1800"/>
                </a:cubicBezTo>
                <a:close/>
                <a:moveTo>
                  <a:pt x="10800" y="21600"/>
                </a:moveTo>
                <a:cubicBezTo>
                  <a:pt x="4837" y="21600"/>
                  <a:pt x="0" y="16762"/>
                  <a:pt x="0" y="10800"/>
                </a:cubicBezTo>
                <a:cubicBezTo>
                  <a:pt x="0" y="4837"/>
                  <a:pt x="4837" y="0"/>
                  <a:pt x="10800" y="0"/>
                </a:cubicBezTo>
                <a:cubicBezTo>
                  <a:pt x="16762" y="0"/>
                  <a:pt x="21600" y="4837"/>
                  <a:pt x="21600" y="10800"/>
                </a:cubicBezTo>
                <a:cubicBezTo>
                  <a:pt x="21600" y="16762"/>
                  <a:pt x="16762" y="21600"/>
                  <a:pt x="10800" y="21600"/>
                </a:cubicBezTo>
                <a:close/>
              </a:path>
            </a:pathLst>
          </a:custGeom>
          <a:solidFill>
            <a:srgbClr val="FFFFFF"/>
          </a:solidFill>
          <a:ln w="12700" cap="flat">
            <a:noFill/>
            <a:miter lim="400000"/>
          </a:ln>
          <a:effectLst/>
        </p:spPr>
        <p:txBody>
          <a:bodyPr anchor="ctr"/>
          <a:lstStyle/>
          <a:p>
            <a:pPr algn="ctr"/>
            <a:endParaRPr>
              <a:cs typeface="+mn-ea"/>
              <a:sym typeface="+mn-lt"/>
            </a:endParaRPr>
          </a:p>
        </p:txBody>
      </p:sp>
      <p:grpSp>
        <p:nvGrpSpPr>
          <p:cNvPr id="40" name="Group 18">
            <a:extLst>
              <a:ext uri="{FF2B5EF4-FFF2-40B4-BE49-F238E27FC236}">
                <a16:creationId xmlns:a16="http://schemas.microsoft.com/office/drawing/2014/main" id="{7F4D2D61-4F11-D848-A475-E1939D8A2358}"/>
              </a:ext>
            </a:extLst>
          </p:cNvPr>
          <p:cNvGrpSpPr/>
          <p:nvPr/>
        </p:nvGrpSpPr>
        <p:grpSpPr>
          <a:xfrm>
            <a:off x="4331760" y="3867894"/>
            <a:ext cx="3528668" cy="299410"/>
            <a:chOff x="5403632" y="2028913"/>
            <a:chExt cx="4704891" cy="399214"/>
          </a:xfrm>
        </p:grpSpPr>
        <p:grpSp>
          <p:nvGrpSpPr>
            <p:cNvPr id="41" name="Group 19">
              <a:extLst>
                <a:ext uri="{FF2B5EF4-FFF2-40B4-BE49-F238E27FC236}">
                  <a16:creationId xmlns:a16="http://schemas.microsoft.com/office/drawing/2014/main" id="{C1DBC600-8EE5-054D-93C9-F3E74E625FBA}"/>
                </a:ext>
              </a:extLst>
            </p:cNvPr>
            <p:cNvGrpSpPr/>
            <p:nvPr/>
          </p:nvGrpSpPr>
          <p:grpSpPr>
            <a:xfrm>
              <a:off x="5403632" y="2028913"/>
              <a:ext cx="399214" cy="399214"/>
              <a:chOff x="0" y="0"/>
              <a:chExt cx="767929" cy="767929"/>
            </a:xfrm>
          </p:grpSpPr>
          <p:sp>
            <p:nvSpPr>
              <p:cNvPr id="45" name="Freeform: Shape 23">
                <a:extLst>
                  <a:ext uri="{FF2B5EF4-FFF2-40B4-BE49-F238E27FC236}">
                    <a16:creationId xmlns:a16="http://schemas.microsoft.com/office/drawing/2014/main" id="{5289728B-5507-AF45-A132-C85D1C9250E2}"/>
                  </a:ext>
                </a:extLst>
              </p:cNvPr>
              <p:cNvSpPr/>
              <p:nvPr/>
            </p:nvSpPr>
            <p:spPr>
              <a:xfrm>
                <a:off x="0" y="0"/>
                <a:ext cx="767929" cy="7679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accent1"/>
              </a:solidFill>
              <a:ln w="12700" cap="flat">
                <a:noFill/>
                <a:miter lim="400000"/>
              </a:ln>
              <a:effectLst/>
            </p:spPr>
            <p:txBody>
              <a:bodyPr anchor="ctr"/>
              <a:lstStyle/>
              <a:p>
                <a:pPr algn="ctr"/>
                <a:endParaRPr>
                  <a:cs typeface="+mn-ea"/>
                  <a:sym typeface="+mn-lt"/>
                </a:endParaRPr>
              </a:p>
            </p:txBody>
          </p:sp>
          <p:sp>
            <p:nvSpPr>
              <p:cNvPr id="46" name="Freeform: Shape 24">
                <a:extLst>
                  <a:ext uri="{FF2B5EF4-FFF2-40B4-BE49-F238E27FC236}">
                    <a16:creationId xmlns:a16="http://schemas.microsoft.com/office/drawing/2014/main" id="{F6380578-C1D2-9449-B151-59AFDB86713D}"/>
                  </a:ext>
                </a:extLst>
              </p:cNvPr>
              <p:cNvSpPr/>
              <p:nvPr/>
            </p:nvSpPr>
            <p:spPr>
              <a:xfrm>
                <a:off x="234638" y="227334"/>
                <a:ext cx="298653" cy="313261"/>
              </a:xfrm>
              <a:custGeom>
                <a:avLst/>
                <a:gdLst/>
                <a:ahLst/>
                <a:cxnLst>
                  <a:cxn ang="0">
                    <a:pos x="wd2" y="hd2"/>
                  </a:cxn>
                  <a:cxn ang="5400000">
                    <a:pos x="wd2" y="hd2"/>
                  </a:cxn>
                  <a:cxn ang="10800000">
                    <a:pos x="wd2" y="hd2"/>
                  </a:cxn>
                  <a:cxn ang="16200000">
                    <a:pos x="wd2" y="hd2"/>
                  </a:cxn>
                </a:cxnLst>
                <a:rect l="0" t="0" r="r" b="b"/>
                <a:pathLst>
                  <a:path w="21004" h="21302" extrusionOk="0">
                    <a:moveTo>
                      <a:pt x="7816" y="21302"/>
                    </a:moveTo>
                    <a:cubicBezTo>
                      <a:pt x="7132" y="21302"/>
                      <a:pt x="6483" y="20993"/>
                      <a:pt x="6068" y="20461"/>
                    </a:cubicBezTo>
                    <a:lnTo>
                      <a:pt x="445" y="13277"/>
                    </a:lnTo>
                    <a:cubicBezTo>
                      <a:pt x="-287" y="12344"/>
                      <a:pt x="-97" y="11016"/>
                      <a:pt x="870" y="10308"/>
                    </a:cubicBezTo>
                    <a:cubicBezTo>
                      <a:pt x="1838" y="9597"/>
                      <a:pt x="3211" y="9785"/>
                      <a:pt x="3943" y="10719"/>
                    </a:cubicBezTo>
                    <a:lnTo>
                      <a:pt x="7643" y="15442"/>
                    </a:lnTo>
                    <a:lnTo>
                      <a:pt x="16946" y="999"/>
                    </a:lnTo>
                    <a:cubicBezTo>
                      <a:pt x="17586" y="6"/>
                      <a:pt x="18940" y="-298"/>
                      <a:pt x="19969" y="321"/>
                    </a:cubicBezTo>
                    <a:cubicBezTo>
                      <a:pt x="20997" y="939"/>
                      <a:pt x="21313" y="2248"/>
                      <a:pt x="20671" y="3243"/>
                    </a:cubicBezTo>
                    <a:lnTo>
                      <a:pt x="9680" y="20301"/>
                    </a:lnTo>
                    <a:cubicBezTo>
                      <a:pt x="9299" y="20896"/>
                      <a:pt x="8639" y="21267"/>
                      <a:pt x="7917" y="21299"/>
                    </a:cubicBezTo>
                    <a:cubicBezTo>
                      <a:pt x="7882" y="21302"/>
                      <a:pt x="7851" y="21302"/>
                      <a:pt x="7816" y="21302"/>
                    </a:cubicBezTo>
                    <a:close/>
                  </a:path>
                </a:pathLst>
              </a:custGeom>
              <a:solidFill>
                <a:srgbClr val="FFFFFF"/>
              </a:solidFill>
              <a:ln w="12700" cap="flat">
                <a:noFill/>
                <a:miter lim="400000"/>
              </a:ln>
              <a:effectLst/>
            </p:spPr>
            <p:txBody>
              <a:bodyPr anchor="ctr"/>
              <a:lstStyle/>
              <a:p>
                <a:pPr algn="ctr"/>
                <a:endParaRPr>
                  <a:cs typeface="+mn-ea"/>
                  <a:sym typeface="+mn-lt"/>
                </a:endParaRPr>
              </a:p>
            </p:txBody>
          </p:sp>
        </p:grpSp>
        <p:sp>
          <p:nvSpPr>
            <p:cNvPr id="44" name="Rectangle 22">
              <a:extLst>
                <a:ext uri="{FF2B5EF4-FFF2-40B4-BE49-F238E27FC236}">
                  <a16:creationId xmlns:a16="http://schemas.microsoft.com/office/drawing/2014/main" id="{1AD5E206-E3FF-2D4C-B22C-27649B9AF708}"/>
                </a:ext>
              </a:extLst>
            </p:cNvPr>
            <p:cNvSpPr/>
            <p:nvPr/>
          </p:nvSpPr>
          <p:spPr>
            <a:xfrm>
              <a:off x="5794964" y="2138765"/>
              <a:ext cx="4313559" cy="242535"/>
            </a:xfrm>
            <a:prstGeom prst="rect">
              <a:avLst/>
            </a:prstGeom>
          </p:spPr>
          <p:txBody>
            <a:bodyPr wrap="square" lIns="144000" tIns="0" rIns="144000" bIns="0" anchor="t">
              <a:normAutofit fontScale="62500" lnSpcReduction="20000"/>
            </a:bodyPr>
            <a:lstStyle/>
            <a:p>
              <a:pPr>
                <a:lnSpc>
                  <a:spcPct val="120000"/>
                </a:lnSpc>
              </a:pPr>
              <a:r>
                <a:rPr lang="en-US"/>
                <a:t>Let's Compare the rank data by date.</a:t>
              </a:r>
              <a:endParaRPr lang="zh-CN" altLang="en-US" sz="1050" dirty="0">
                <a:solidFill>
                  <a:srgbClr val="000000"/>
                </a:solidFill>
                <a:cs typeface="+mn-ea"/>
                <a:sym typeface="+mn-lt"/>
              </a:endParaRPr>
            </a:p>
          </p:txBody>
        </p:sp>
      </p:grpSp>
    </p:spTree>
    <p:extLst>
      <p:ext uri="{BB962C8B-B14F-4D97-AF65-F5344CB8AC3E}">
        <p14:creationId xmlns:p14="http://schemas.microsoft.com/office/powerpoint/2010/main" val="1995604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379250C-3203-524D-944F-AEBC9EA40C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36" y="555120"/>
            <a:ext cx="8241155" cy="4028638"/>
          </a:xfrm>
          <a:prstGeom prst="rect">
            <a:avLst/>
          </a:prstGeom>
        </p:spPr>
      </p:pic>
      <p:sp>
        <p:nvSpPr>
          <p:cNvPr id="3" name="Title 1">
            <a:extLst>
              <a:ext uri="{FF2B5EF4-FFF2-40B4-BE49-F238E27FC236}">
                <a16:creationId xmlns:a16="http://schemas.microsoft.com/office/drawing/2014/main" id="{62755B92-1774-664F-A5BA-B6C07061A6A8}"/>
              </a:ext>
            </a:extLst>
          </p:cNvPr>
          <p:cNvSpPr txBox="1">
            <a:spLocks/>
          </p:cNvSpPr>
          <p:nvPr/>
        </p:nvSpPr>
        <p:spPr>
          <a:xfrm>
            <a:off x="611560" y="175643"/>
            <a:ext cx="2592288"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Ranking chart(Billboard)</a:t>
            </a:r>
            <a:endParaRPr lang="en-GB" altLang="zh-CN"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Diamond 33">
            <a:extLst>
              <a:ext uri="{FF2B5EF4-FFF2-40B4-BE49-F238E27FC236}">
                <a16:creationId xmlns:a16="http://schemas.microsoft.com/office/drawing/2014/main" id="{FEF99891-3247-9641-868E-435E894F3E25}"/>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sp>
        <p:nvSpPr>
          <p:cNvPr id="5" name="Rectangle 22">
            <a:extLst>
              <a:ext uri="{FF2B5EF4-FFF2-40B4-BE49-F238E27FC236}">
                <a16:creationId xmlns:a16="http://schemas.microsoft.com/office/drawing/2014/main" id="{1631F1CC-1503-0540-93AE-3FCEADF075A1}"/>
              </a:ext>
            </a:extLst>
          </p:cNvPr>
          <p:cNvSpPr/>
          <p:nvPr/>
        </p:nvSpPr>
        <p:spPr>
          <a:xfrm>
            <a:off x="1403648" y="4842999"/>
            <a:ext cx="7128792" cy="240472"/>
          </a:xfrm>
          <a:prstGeom prst="rect">
            <a:avLst/>
          </a:prstGeom>
        </p:spPr>
        <p:txBody>
          <a:bodyPr wrap="square" lIns="144000" tIns="0" rIns="144000" bIns="0" anchor="t">
            <a:normAutofit/>
          </a:bodyPr>
          <a:lstStyle/>
          <a:p>
            <a:r>
              <a:rPr lang="en-US" sz="1200"/>
              <a:t>The debut is in 2013, but it is starting to make it to the top of the rankings in late 2016.</a:t>
            </a:r>
          </a:p>
        </p:txBody>
      </p:sp>
    </p:spTree>
    <p:extLst>
      <p:ext uri="{BB962C8B-B14F-4D97-AF65-F5344CB8AC3E}">
        <p14:creationId xmlns:p14="http://schemas.microsoft.com/office/powerpoint/2010/main" val="32711204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EBD8A86-321F-C341-B40B-97CC9DA939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754" y="581940"/>
            <a:ext cx="8141361" cy="3934025"/>
          </a:xfrm>
          <a:prstGeom prst="rect">
            <a:avLst/>
          </a:prstGeom>
        </p:spPr>
      </p:pic>
      <p:sp>
        <p:nvSpPr>
          <p:cNvPr id="3" name="Title 1">
            <a:extLst>
              <a:ext uri="{FF2B5EF4-FFF2-40B4-BE49-F238E27FC236}">
                <a16:creationId xmlns:a16="http://schemas.microsoft.com/office/drawing/2014/main" id="{7726F5EA-E41E-B64C-BA14-FC2A73E0A9EF}"/>
              </a:ext>
            </a:extLst>
          </p:cNvPr>
          <p:cNvSpPr txBox="1">
            <a:spLocks/>
          </p:cNvSpPr>
          <p:nvPr/>
        </p:nvSpPr>
        <p:spPr>
          <a:xfrm>
            <a:off x="611560" y="175643"/>
            <a:ext cx="2664296"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Ranking chart(Melon)</a:t>
            </a:r>
            <a:endParaRPr lang="en-GB" altLang="zh-CN"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 name="Diamond 33">
            <a:extLst>
              <a:ext uri="{FF2B5EF4-FFF2-40B4-BE49-F238E27FC236}">
                <a16:creationId xmlns:a16="http://schemas.microsoft.com/office/drawing/2014/main" id="{DD45E9B3-70C4-DD4F-BE64-75C348CB4175}"/>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sp>
        <p:nvSpPr>
          <p:cNvPr id="5" name="Rectangle 22">
            <a:extLst>
              <a:ext uri="{FF2B5EF4-FFF2-40B4-BE49-F238E27FC236}">
                <a16:creationId xmlns:a16="http://schemas.microsoft.com/office/drawing/2014/main" id="{6AAA8BAD-5A92-6A44-8680-02A1B8E4BC94}"/>
              </a:ext>
            </a:extLst>
          </p:cNvPr>
          <p:cNvSpPr/>
          <p:nvPr/>
        </p:nvSpPr>
        <p:spPr>
          <a:xfrm>
            <a:off x="1403648" y="4842999"/>
            <a:ext cx="6912768" cy="177023"/>
          </a:xfrm>
          <a:prstGeom prst="rect">
            <a:avLst/>
          </a:prstGeom>
        </p:spPr>
        <p:txBody>
          <a:bodyPr wrap="square" lIns="144000" tIns="0" rIns="144000" bIns="0" anchor="t">
            <a:noAutofit/>
          </a:bodyPr>
          <a:lstStyle/>
          <a:p>
            <a:r>
              <a:rPr lang="en-US" sz="1200"/>
              <a:t>Despite its steady popularity, it is relatively recent that it was ranked on the top</a:t>
            </a:r>
          </a:p>
        </p:txBody>
      </p:sp>
    </p:spTree>
    <p:extLst>
      <p:ext uri="{BB962C8B-B14F-4D97-AF65-F5344CB8AC3E}">
        <p14:creationId xmlns:p14="http://schemas.microsoft.com/office/powerpoint/2010/main" val="133758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8E49608-7495-BB47-B2A6-B9543F47CE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411510"/>
            <a:ext cx="8532440" cy="4140360"/>
          </a:xfrm>
          <a:prstGeom prst="rect">
            <a:avLst/>
          </a:prstGeom>
        </p:spPr>
      </p:pic>
      <p:sp>
        <p:nvSpPr>
          <p:cNvPr id="4" name="Title 1">
            <a:extLst>
              <a:ext uri="{FF2B5EF4-FFF2-40B4-BE49-F238E27FC236}">
                <a16:creationId xmlns:a16="http://schemas.microsoft.com/office/drawing/2014/main" id="{C5BBD551-295A-424C-8EA1-0DB7D0B3DC02}"/>
              </a:ext>
            </a:extLst>
          </p:cNvPr>
          <p:cNvSpPr txBox="1">
            <a:spLocks/>
          </p:cNvSpPr>
          <p:nvPr/>
        </p:nvSpPr>
        <p:spPr>
          <a:xfrm>
            <a:off x="611560" y="175643"/>
            <a:ext cx="2664296"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en-US" altLang="zh-CN" sz="1800" dirty="0">
                <a:solidFill>
                  <a:schemeClr val="tx1">
                    <a:lumMod val="65000"/>
                    <a:lumOff val="35000"/>
                  </a:schemeClr>
                </a:solidFill>
                <a:latin typeface="微软雅黑" panose="020B0503020204020204" pitchFamily="34" charset="-122"/>
                <a:ea typeface="微软雅黑" panose="020B0503020204020204" pitchFamily="34" charset="-122"/>
              </a:rPr>
              <a:t>Ranking of top100</a:t>
            </a:r>
            <a:endParaRPr lang="en-GB" altLang="zh-CN" sz="18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 name="Diamond 33">
            <a:extLst>
              <a:ext uri="{FF2B5EF4-FFF2-40B4-BE49-F238E27FC236}">
                <a16:creationId xmlns:a16="http://schemas.microsoft.com/office/drawing/2014/main" id="{74BDD728-43DF-6843-85BB-70BE61080604}"/>
              </a:ext>
            </a:extLst>
          </p:cNvPr>
          <p:cNvSpPr/>
          <p:nvPr/>
        </p:nvSpPr>
        <p:spPr>
          <a:xfrm>
            <a:off x="321760" y="254774"/>
            <a:ext cx="250083" cy="25008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fontScale="55000" lnSpcReduction="20000"/>
          </a:bodyPr>
          <a:lstStyle/>
          <a:p>
            <a:pPr algn="ctr"/>
            <a:endParaRPr lang="en-US" altLang="zh-CN" dirty="0">
              <a:solidFill>
                <a:schemeClr val="bg1"/>
              </a:solidFill>
              <a:cs typeface="+mn-ea"/>
              <a:sym typeface="+mn-lt"/>
            </a:endParaRPr>
          </a:p>
        </p:txBody>
      </p:sp>
      <p:sp>
        <p:nvSpPr>
          <p:cNvPr id="6" name="Rectangle 22">
            <a:extLst>
              <a:ext uri="{FF2B5EF4-FFF2-40B4-BE49-F238E27FC236}">
                <a16:creationId xmlns:a16="http://schemas.microsoft.com/office/drawing/2014/main" id="{FEE083AC-06DD-5E47-A3DD-94FFF2101831}"/>
              </a:ext>
            </a:extLst>
          </p:cNvPr>
          <p:cNvSpPr/>
          <p:nvPr/>
        </p:nvSpPr>
        <p:spPr>
          <a:xfrm>
            <a:off x="1907704" y="4807658"/>
            <a:ext cx="5832648" cy="177023"/>
          </a:xfrm>
          <a:prstGeom prst="rect">
            <a:avLst/>
          </a:prstGeom>
        </p:spPr>
        <p:txBody>
          <a:bodyPr wrap="square" lIns="144000" tIns="0" rIns="144000" bIns="0" anchor="t">
            <a:noAutofit/>
          </a:bodyPr>
          <a:lstStyle/>
          <a:p>
            <a:r>
              <a:rPr lang="en-US" sz="1200"/>
              <a:t>There is no big connection between sing and it`s album rankings.</a:t>
            </a:r>
            <a:endParaRPr lang="en-US" sz="1000"/>
          </a:p>
        </p:txBody>
      </p:sp>
    </p:spTree>
    <p:extLst>
      <p:ext uri="{BB962C8B-B14F-4D97-AF65-F5344CB8AC3E}">
        <p14:creationId xmlns:p14="http://schemas.microsoft.com/office/powerpoint/2010/main" val="12438082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5756198-2607-7B4F-B23B-5973CB4B45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00" y="0"/>
            <a:ext cx="9090837" cy="5143500"/>
          </a:xfrm>
          <a:prstGeom prst="rect">
            <a:avLst/>
          </a:prstGeom>
        </p:spPr>
      </p:pic>
    </p:spTree>
    <p:extLst>
      <p:ext uri="{BB962C8B-B14F-4D97-AF65-F5344CB8AC3E}">
        <p14:creationId xmlns:p14="http://schemas.microsoft.com/office/powerpoint/2010/main" val="418058849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第一PPT模板网-WWW.1PPT.COM"/>
</p:tagLst>
</file>

<file path=ppt/theme/theme1.xml><?xml version="1.0" encoding="utf-8"?>
<a:theme xmlns:a="http://schemas.openxmlformats.org/drawingml/2006/main" name="第一PPT，www.1ppt.com">
  <a:themeElements>
    <a:clrScheme name="自定义 237">
      <a:dk1>
        <a:srgbClr val="000000"/>
      </a:dk1>
      <a:lt1>
        <a:srgbClr val="FFFFFF"/>
      </a:lt1>
      <a:dk2>
        <a:srgbClr val="778495"/>
      </a:dk2>
      <a:lt2>
        <a:srgbClr val="F0F0F0"/>
      </a:lt2>
      <a:accent1>
        <a:srgbClr val="6FC6DE"/>
      </a:accent1>
      <a:accent2>
        <a:srgbClr val="414654"/>
      </a:accent2>
      <a:accent3>
        <a:srgbClr val="6FC6DE"/>
      </a:accent3>
      <a:accent4>
        <a:srgbClr val="414654"/>
      </a:accent4>
      <a:accent5>
        <a:srgbClr val="6FC6DE"/>
      </a:accent5>
      <a:accent6>
        <a:srgbClr val="414654"/>
      </a:accent6>
      <a:hlink>
        <a:srgbClr val="586371"/>
      </a:hlink>
      <a:folHlink>
        <a:srgbClr val="3B424B"/>
      </a:folHlink>
    </a:clrScheme>
    <a:fontScheme name="temp">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自定义 237">
    <a:dk1>
      <a:srgbClr val="000000"/>
    </a:dk1>
    <a:lt1>
      <a:srgbClr val="FFFFFF"/>
    </a:lt1>
    <a:dk2>
      <a:srgbClr val="778495"/>
    </a:dk2>
    <a:lt2>
      <a:srgbClr val="F0F0F0"/>
    </a:lt2>
    <a:accent1>
      <a:srgbClr val="6FC6DE"/>
    </a:accent1>
    <a:accent2>
      <a:srgbClr val="414654"/>
    </a:accent2>
    <a:accent3>
      <a:srgbClr val="6FC6DE"/>
    </a:accent3>
    <a:accent4>
      <a:srgbClr val="414654"/>
    </a:accent4>
    <a:accent5>
      <a:srgbClr val="6FC6DE"/>
    </a:accent5>
    <a:accent6>
      <a:srgbClr val="414654"/>
    </a:accent6>
    <a:hlink>
      <a:srgbClr val="586371"/>
    </a:hlink>
    <a:folHlink>
      <a:srgbClr val="3B424B"/>
    </a:folHlink>
  </a:clrScheme>
</a:themeOverride>
</file>

<file path=docProps/app.xml><?xml version="1.0" encoding="utf-8"?>
<Properties xmlns="http://schemas.openxmlformats.org/officeDocument/2006/extended-properties" xmlns:vt="http://schemas.openxmlformats.org/officeDocument/2006/docPropsVTypes">
  <TotalTime>3285</TotalTime>
  <Words>978</Words>
  <Application>Microsoft Macintosh PowerPoint</Application>
  <PresentationFormat>On-screen Show (16:9)</PresentationFormat>
  <Paragraphs>134</Paragraphs>
  <Slides>18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맑은 고딕</vt:lpstr>
      <vt:lpstr>微软雅黑</vt:lpstr>
      <vt:lpstr>Noto Sans</vt:lpstr>
      <vt:lpstr>Open Sans Light</vt:lpstr>
      <vt:lpstr>宋体</vt:lpstr>
      <vt:lpstr>Agency FB</vt:lpstr>
      <vt:lpstr>Arial</vt:lpstr>
      <vt:lpstr>Calibri</vt:lpstr>
      <vt:lpstr>第一PPT，www.1ppt.com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第一PPT模板网-WWW.1PPT.COM</dc:title>
  <dc:creator>user</dc:creator>
  <cp:keywords>第一PPT模板网-WWW.1PPT.COM</cp:keywords>
  <cp:lastModifiedBy>necronia</cp:lastModifiedBy>
  <cp:revision>277</cp:revision>
  <dcterms:created xsi:type="dcterms:W3CDTF">2015-12-11T17:46:17Z</dcterms:created>
  <dcterms:modified xsi:type="dcterms:W3CDTF">2019-07-22T02:36:27Z</dcterms:modified>
</cp:coreProperties>
</file>

<file path=docProps/thumbnail.jpeg>
</file>